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9" r:id="rId3"/>
    <p:sldId id="257" r:id="rId4"/>
    <p:sldId id="258" r:id="rId5"/>
    <p:sldId id="259" r:id="rId6"/>
    <p:sldId id="260" r:id="rId7"/>
    <p:sldId id="261" r:id="rId8"/>
    <p:sldId id="262" r:id="rId9"/>
    <p:sldId id="263" r:id="rId10"/>
    <p:sldId id="265" r:id="rId11"/>
    <p:sldId id="278" r:id="rId12"/>
    <p:sldId id="266" r:id="rId13"/>
    <p:sldId id="267" r:id="rId14"/>
    <p:sldId id="268" r:id="rId15"/>
    <p:sldId id="269" r:id="rId16"/>
    <p:sldId id="270" r:id="rId17"/>
    <p:sldId id="271" r:id="rId18"/>
    <p:sldId id="301" r:id="rId19"/>
    <p:sldId id="272" r:id="rId20"/>
    <p:sldId id="274" r:id="rId21"/>
    <p:sldId id="273" r:id="rId22"/>
    <p:sldId id="299" r:id="rId23"/>
    <p:sldId id="303" r:id="rId24"/>
    <p:sldId id="275" r:id="rId25"/>
    <p:sldId id="276" r:id="rId26"/>
    <p:sldId id="280" r:id="rId27"/>
    <p:sldId id="281" r:id="rId28"/>
    <p:sldId id="282" r:id="rId29"/>
    <p:sldId id="302" r:id="rId30"/>
    <p:sldId id="304" r:id="rId31"/>
    <p:sldId id="283" r:id="rId32"/>
    <p:sldId id="284" r:id="rId33"/>
    <p:sldId id="285" r:id="rId34"/>
    <p:sldId id="286" r:id="rId35"/>
    <p:sldId id="287" r:id="rId36"/>
    <p:sldId id="300" r:id="rId37"/>
    <p:sldId id="289" r:id="rId38"/>
    <p:sldId id="290" r:id="rId39"/>
    <p:sldId id="291" r:id="rId40"/>
    <p:sldId id="292" r:id="rId41"/>
    <p:sldId id="293" r:id="rId42"/>
    <p:sldId id="294" r:id="rId43"/>
    <p:sldId id="295" r:id="rId44"/>
    <p:sldId id="296" r:id="rId45"/>
    <p:sldId id="297" r:id="rId46"/>
    <p:sldId id="298" r:id="rId47"/>
    <p:sldId id="277"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F3B5E9-DA72-4135-B11E-26E13B2AC5EA}" v="340" dt="2023-01-19T15:37:04.701"/>
    <p1510:client id="{1080314C-5425-4B55-8EB3-FAA63063A0EE}" v="378" dt="2023-01-21T14:44:33.760"/>
    <p1510:client id="{173EA46E-8654-4463-8406-712D5B969141}" v="373" dt="2023-01-20T08:16:46.064"/>
    <p1510:client id="{71A6C2E1-355D-4CFD-AD42-57F3588ED851}" v="2" dt="2023-01-22T14:56:12.284"/>
    <p1510:client id="{92C6E6D5-399F-48B6-99E0-217BF83DF597}" v="442" dt="2023-01-18T13:00:55.840"/>
    <p1510:client id="{99472BBA-9C46-4205-920C-3EC13703ADCA}" v="368" dt="2023-01-22T14:13:02.395"/>
    <p1510:client id="{A831E6A4-B844-4A87-A46B-D2B99D840958}" v="217" dt="2023-01-20T14:00:17.0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AC2EE9-A4CF-4814-BDDC-DE60A64E903A}"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A7125EC8-2992-4261-A648-088A586CDC72}">
      <dgm:prSet/>
      <dgm:spPr/>
      <dgm:t>
        <a:bodyPr/>
        <a:lstStyle/>
        <a:p>
          <a:r>
            <a:rPr lang="en-US"/>
            <a:t>Pd.read_csv()</a:t>
          </a:r>
        </a:p>
      </dgm:t>
    </dgm:pt>
    <dgm:pt modelId="{22B70596-4E8E-4FFB-81FF-8520FC074833}" type="parTrans" cxnId="{9CD76A3E-1076-4577-A3BB-73823F60D599}">
      <dgm:prSet/>
      <dgm:spPr/>
      <dgm:t>
        <a:bodyPr/>
        <a:lstStyle/>
        <a:p>
          <a:endParaRPr lang="en-US"/>
        </a:p>
      </dgm:t>
    </dgm:pt>
    <dgm:pt modelId="{ED5DBAFA-C6ED-401B-93A9-14BE1D3EA523}" type="sibTrans" cxnId="{9CD76A3E-1076-4577-A3BB-73823F60D599}">
      <dgm:prSet/>
      <dgm:spPr/>
      <dgm:t>
        <a:bodyPr/>
        <a:lstStyle/>
        <a:p>
          <a:endParaRPr lang="en-US"/>
        </a:p>
      </dgm:t>
    </dgm:pt>
    <dgm:pt modelId="{2933DB13-10ED-4C66-91A1-561590215F18}">
      <dgm:prSet/>
      <dgm:spPr/>
      <dgm:t>
        <a:bodyPr/>
        <a:lstStyle/>
        <a:p>
          <a:r>
            <a:rPr lang="en-US"/>
            <a:t>Pd.read_excel()</a:t>
          </a:r>
        </a:p>
      </dgm:t>
    </dgm:pt>
    <dgm:pt modelId="{A1572601-B15D-428F-BB86-943F4F6267B7}" type="parTrans" cxnId="{D041D7A4-669B-4E95-83DD-D2D66A27FBB1}">
      <dgm:prSet/>
      <dgm:spPr/>
      <dgm:t>
        <a:bodyPr/>
        <a:lstStyle/>
        <a:p>
          <a:endParaRPr lang="en-US"/>
        </a:p>
      </dgm:t>
    </dgm:pt>
    <dgm:pt modelId="{58CBC944-9A20-490F-AF07-9AEDB71AE740}" type="sibTrans" cxnId="{D041D7A4-669B-4E95-83DD-D2D66A27FBB1}">
      <dgm:prSet/>
      <dgm:spPr/>
      <dgm:t>
        <a:bodyPr/>
        <a:lstStyle/>
        <a:p>
          <a:endParaRPr lang="en-US"/>
        </a:p>
      </dgm:t>
    </dgm:pt>
    <dgm:pt modelId="{EB87C229-8C6C-4518-9C58-4F6B36886A0B}">
      <dgm:prSet/>
      <dgm:spPr/>
      <dgm:t>
        <a:bodyPr/>
        <a:lstStyle/>
        <a:p>
          <a:r>
            <a:rPr lang="en-US"/>
            <a:t>Pd.read_html()</a:t>
          </a:r>
        </a:p>
      </dgm:t>
    </dgm:pt>
    <dgm:pt modelId="{20557635-5832-4A48-B9C3-A90AA2738B18}" type="parTrans" cxnId="{EFE623C9-B631-430A-BB81-5D37F19F4FAF}">
      <dgm:prSet/>
      <dgm:spPr/>
      <dgm:t>
        <a:bodyPr/>
        <a:lstStyle/>
        <a:p>
          <a:endParaRPr lang="en-US"/>
        </a:p>
      </dgm:t>
    </dgm:pt>
    <dgm:pt modelId="{16F99BCB-D8C1-46E5-AA12-C21C93368974}" type="sibTrans" cxnId="{EFE623C9-B631-430A-BB81-5D37F19F4FAF}">
      <dgm:prSet/>
      <dgm:spPr/>
      <dgm:t>
        <a:bodyPr/>
        <a:lstStyle/>
        <a:p>
          <a:endParaRPr lang="en-US"/>
        </a:p>
      </dgm:t>
    </dgm:pt>
    <dgm:pt modelId="{0C916118-ADB4-4D0C-A814-88904A786A30}">
      <dgm:prSet/>
      <dgm:spPr/>
      <dgm:t>
        <a:bodyPr/>
        <a:lstStyle/>
        <a:p>
          <a:r>
            <a:rPr lang="en-US"/>
            <a:t>Pd.read_sql()</a:t>
          </a:r>
        </a:p>
      </dgm:t>
    </dgm:pt>
    <dgm:pt modelId="{FABD26B7-51A2-45E3-8D56-86AA9F0171D0}" type="parTrans" cxnId="{0FB325F6-65EA-42DA-BF27-6E85183E6EFA}">
      <dgm:prSet/>
      <dgm:spPr/>
      <dgm:t>
        <a:bodyPr/>
        <a:lstStyle/>
        <a:p>
          <a:endParaRPr lang="en-US"/>
        </a:p>
      </dgm:t>
    </dgm:pt>
    <dgm:pt modelId="{A775A407-B4ED-4D90-9946-90C7DD9673F7}" type="sibTrans" cxnId="{0FB325F6-65EA-42DA-BF27-6E85183E6EFA}">
      <dgm:prSet/>
      <dgm:spPr/>
      <dgm:t>
        <a:bodyPr/>
        <a:lstStyle/>
        <a:p>
          <a:endParaRPr lang="en-US"/>
        </a:p>
      </dgm:t>
    </dgm:pt>
    <dgm:pt modelId="{53AC0105-24AE-4AD7-8F51-74EA628046BB}" type="pres">
      <dgm:prSet presAssocID="{C8AC2EE9-A4CF-4814-BDDC-DE60A64E903A}" presName="linear" presStyleCnt="0">
        <dgm:presLayoutVars>
          <dgm:animLvl val="lvl"/>
          <dgm:resizeHandles val="exact"/>
        </dgm:presLayoutVars>
      </dgm:prSet>
      <dgm:spPr/>
    </dgm:pt>
    <dgm:pt modelId="{53697C0B-75F0-4976-924B-728708A941D2}" type="pres">
      <dgm:prSet presAssocID="{A7125EC8-2992-4261-A648-088A586CDC72}" presName="parentText" presStyleLbl="node1" presStyleIdx="0" presStyleCnt="4">
        <dgm:presLayoutVars>
          <dgm:chMax val="0"/>
          <dgm:bulletEnabled val="1"/>
        </dgm:presLayoutVars>
      </dgm:prSet>
      <dgm:spPr/>
    </dgm:pt>
    <dgm:pt modelId="{E7E1BF80-463D-441A-894D-45135543A533}" type="pres">
      <dgm:prSet presAssocID="{ED5DBAFA-C6ED-401B-93A9-14BE1D3EA523}" presName="spacer" presStyleCnt="0"/>
      <dgm:spPr/>
    </dgm:pt>
    <dgm:pt modelId="{6585214E-7B25-4AF4-90E9-C2F923F8CEAB}" type="pres">
      <dgm:prSet presAssocID="{2933DB13-10ED-4C66-91A1-561590215F18}" presName="parentText" presStyleLbl="node1" presStyleIdx="1" presStyleCnt="4">
        <dgm:presLayoutVars>
          <dgm:chMax val="0"/>
          <dgm:bulletEnabled val="1"/>
        </dgm:presLayoutVars>
      </dgm:prSet>
      <dgm:spPr/>
    </dgm:pt>
    <dgm:pt modelId="{23D8FDBB-0EB8-4D29-A070-02C23DBC0E08}" type="pres">
      <dgm:prSet presAssocID="{58CBC944-9A20-490F-AF07-9AEDB71AE740}" presName="spacer" presStyleCnt="0"/>
      <dgm:spPr/>
    </dgm:pt>
    <dgm:pt modelId="{A6189531-FD83-4912-97D5-31E9B5144413}" type="pres">
      <dgm:prSet presAssocID="{EB87C229-8C6C-4518-9C58-4F6B36886A0B}" presName="parentText" presStyleLbl="node1" presStyleIdx="2" presStyleCnt="4">
        <dgm:presLayoutVars>
          <dgm:chMax val="0"/>
          <dgm:bulletEnabled val="1"/>
        </dgm:presLayoutVars>
      </dgm:prSet>
      <dgm:spPr/>
    </dgm:pt>
    <dgm:pt modelId="{076DC6DA-918B-41C9-A1AE-A486BAEB380C}" type="pres">
      <dgm:prSet presAssocID="{16F99BCB-D8C1-46E5-AA12-C21C93368974}" presName="spacer" presStyleCnt="0"/>
      <dgm:spPr/>
    </dgm:pt>
    <dgm:pt modelId="{1BCC38AA-0B45-40D8-8420-A78774F17C4F}" type="pres">
      <dgm:prSet presAssocID="{0C916118-ADB4-4D0C-A814-88904A786A30}" presName="parentText" presStyleLbl="node1" presStyleIdx="3" presStyleCnt="4">
        <dgm:presLayoutVars>
          <dgm:chMax val="0"/>
          <dgm:bulletEnabled val="1"/>
        </dgm:presLayoutVars>
      </dgm:prSet>
      <dgm:spPr/>
    </dgm:pt>
  </dgm:ptLst>
  <dgm:cxnLst>
    <dgm:cxn modelId="{BA0F990A-8856-4BC5-BD55-6843D8B6250B}" type="presOf" srcId="{2933DB13-10ED-4C66-91A1-561590215F18}" destId="{6585214E-7B25-4AF4-90E9-C2F923F8CEAB}" srcOrd="0" destOrd="0" presId="urn:microsoft.com/office/officeart/2005/8/layout/vList2"/>
    <dgm:cxn modelId="{9CD76A3E-1076-4577-A3BB-73823F60D599}" srcId="{C8AC2EE9-A4CF-4814-BDDC-DE60A64E903A}" destId="{A7125EC8-2992-4261-A648-088A586CDC72}" srcOrd="0" destOrd="0" parTransId="{22B70596-4E8E-4FFB-81FF-8520FC074833}" sibTransId="{ED5DBAFA-C6ED-401B-93A9-14BE1D3EA523}"/>
    <dgm:cxn modelId="{BF729344-A257-4DFD-853F-52F8993AE85D}" type="presOf" srcId="{0C916118-ADB4-4D0C-A814-88904A786A30}" destId="{1BCC38AA-0B45-40D8-8420-A78774F17C4F}" srcOrd="0" destOrd="0" presId="urn:microsoft.com/office/officeart/2005/8/layout/vList2"/>
    <dgm:cxn modelId="{4172FF81-27FE-402E-99EE-0EDFBE1FDE5B}" type="presOf" srcId="{A7125EC8-2992-4261-A648-088A586CDC72}" destId="{53697C0B-75F0-4976-924B-728708A941D2}" srcOrd="0" destOrd="0" presId="urn:microsoft.com/office/officeart/2005/8/layout/vList2"/>
    <dgm:cxn modelId="{D041D7A4-669B-4E95-83DD-D2D66A27FBB1}" srcId="{C8AC2EE9-A4CF-4814-BDDC-DE60A64E903A}" destId="{2933DB13-10ED-4C66-91A1-561590215F18}" srcOrd="1" destOrd="0" parTransId="{A1572601-B15D-428F-BB86-943F4F6267B7}" sibTransId="{58CBC944-9A20-490F-AF07-9AEDB71AE740}"/>
    <dgm:cxn modelId="{49AB99B0-B80D-4883-94B6-EB141949B1AB}" type="presOf" srcId="{C8AC2EE9-A4CF-4814-BDDC-DE60A64E903A}" destId="{53AC0105-24AE-4AD7-8F51-74EA628046BB}" srcOrd="0" destOrd="0" presId="urn:microsoft.com/office/officeart/2005/8/layout/vList2"/>
    <dgm:cxn modelId="{EFE623C9-B631-430A-BB81-5D37F19F4FAF}" srcId="{C8AC2EE9-A4CF-4814-BDDC-DE60A64E903A}" destId="{EB87C229-8C6C-4518-9C58-4F6B36886A0B}" srcOrd="2" destOrd="0" parTransId="{20557635-5832-4A48-B9C3-A90AA2738B18}" sibTransId="{16F99BCB-D8C1-46E5-AA12-C21C93368974}"/>
    <dgm:cxn modelId="{0A364EDE-2BA8-4978-9DCC-ECD6778DF112}" type="presOf" srcId="{EB87C229-8C6C-4518-9C58-4F6B36886A0B}" destId="{A6189531-FD83-4912-97D5-31E9B5144413}" srcOrd="0" destOrd="0" presId="urn:microsoft.com/office/officeart/2005/8/layout/vList2"/>
    <dgm:cxn modelId="{0FB325F6-65EA-42DA-BF27-6E85183E6EFA}" srcId="{C8AC2EE9-A4CF-4814-BDDC-DE60A64E903A}" destId="{0C916118-ADB4-4D0C-A814-88904A786A30}" srcOrd="3" destOrd="0" parTransId="{FABD26B7-51A2-45E3-8D56-86AA9F0171D0}" sibTransId="{A775A407-B4ED-4D90-9946-90C7DD9673F7}"/>
    <dgm:cxn modelId="{61AD67D7-8ED6-4BA6-AD94-7903289D5D8B}" type="presParOf" srcId="{53AC0105-24AE-4AD7-8F51-74EA628046BB}" destId="{53697C0B-75F0-4976-924B-728708A941D2}" srcOrd="0" destOrd="0" presId="urn:microsoft.com/office/officeart/2005/8/layout/vList2"/>
    <dgm:cxn modelId="{EAFCC15B-C550-46FE-983A-C4EF14257E2B}" type="presParOf" srcId="{53AC0105-24AE-4AD7-8F51-74EA628046BB}" destId="{E7E1BF80-463D-441A-894D-45135543A533}" srcOrd="1" destOrd="0" presId="urn:microsoft.com/office/officeart/2005/8/layout/vList2"/>
    <dgm:cxn modelId="{EB107F35-064D-47A9-A14D-53BF4AAEC56C}" type="presParOf" srcId="{53AC0105-24AE-4AD7-8F51-74EA628046BB}" destId="{6585214E-7B25-4AF4-90E9-C2F923F8CEAB}" srcOrd="2" destOrd="0" presId="urn:microsoft.com/office/officeart/2005/8/layout/vList2"/>
    <dgm:cxn modelId="{EF82C652-6A52-413F-8DA9-D74BE7470535}" type="presParOf" srcId="{53AC0105-24AE-4AD7-8F51-74EA628046BB}" destId="{23D8FDBB-0EB8-4D29-A070-02C23DBC0E08}" srcOrd="3" destOrd="0" presId="urn:microsoft.com/office/officeart/2005/8/layout/vList2"/>
    <dgm:cxn modelId="{7C0BCF6E-A675-4735-859B-DC0D0B75B9A0}" type="presParOf" srcId="{53AC0105-24AE-4AD7-8F51-74EA628046BB}" destId="{A6189531-FD83-4912-97D5-31E9B5144413}" srcOrd="4" destOrd="0" presId="urn:microsoft.com/office/officeart/2005/8/layout/vList2"/>
    <dgm:cxn modelId="{872CBE8B-E75E-47E5-A6F0-D63661C37F16}" type="presParOf" srcId="{53AC0105-24AE-4AD7-8F51-74EA628046BB}" destId="{076DC6DA-918B-41C9-A1AE-A486BAEB380C}" srcOrd="5" destOrd="0" presId="urn:microsoft.com/office/officeart/2005/8/layout/vList2"/>
    <dgm:cxn modelId="{173B9417-3122-4E69-8D74-E092B231A1CC}" type="presParOf" srcId="{53AC0105-24AE-4AD7-8F51-74EA628046BB}" destId="{1BCC38AA-0B45-40D8-8420-A78774F17C4F}"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10205AD-1242-44FF-A65E-E51621C1EDB1}" type="doc">
      <dgm:prSet loTypeId="urn:microsoft.com/office/officeart/2016/7/layout/VerticalHollowActionList" loCatId="List" qsTypeId="urn:microsoft.com/office/officeart/2005/8/quickstyle/simple1" qsCatId="simple" csTypeId="urn:microsoft.com/office/officeart/2005/8/colors/colorful2" csCatId="colorful"/>
      <dgm:spPr/>
      <dgm:t>
        <a:bodyPr/>
        <a:lstStyle/>
        <a:p>
          <a:endParaRPr lang="en-US"/>
        </a:p>
      </dgm:t>
    </dgm:pt>
    <dgm:pt modelId="{2DFECD39-74B2-4E69-B36A-3893828622CE}">
      <dgm:prSet/>
      <dgm:spPr/>
      <dgm:t>
        <a:bodyPr/>
        <a:lstStyle/>
        <a:p>
          <a:r>
            <a:rPr lang="en-US"/>
            <a:t>Missing</a:t>
          </a:r>
        </a:p>
      </dgm:t>
    </dgm:pt>
    <dgm:pt modelId="{BD313BE1-CC9E-4D51-BE0C-D0BCC69FCAD8}" type="parTrans" cxnId="{0CCB7320-9FD0-46A2-8963-0A3A14A79AB7}">
      <dgm:prSet/>
      <dgm:spPr/>
      <dgm:t>
        <a:bodyPr/>
        <a:lstStyle/>
        <a:p>
          <a:endParaRPr lang="en-US"/>
        </a:p>
      </dgm:t>
    </dgm:pt>
    <dgm:pt modelId="{8E1B6088-E920-46BE-8926-3A65E21D72CA}" type="sibTrans" cxnId="{0CCB7320-9FD0-46A2-8963-0A3A14A79AB7}">
      <dgm:prSet/>
      <dgm:spPr/>
      <dgm:t>
        <a:bodyPr/>
        <a:lstStyle/>
        <a:p>
          <a:endParaRPr lang="en-US"/>
        </a:p>
      </dgm:t>
    </dgm:pt>
    <dgm:pt modelId="{8F01CA4A-68F2-49DE-B141-3639F7626A10}">
      <dgm:prSet/>
      <dgm:spPr/>
      <dgm:t>
        <a:bodyPr/>
        <a:lstStyle/>
        <a:p>
          <a:r>
            <a:rPr lang="en-US"/>
            <a:t>Missing Completely At Random (MCAR)</a:t>
          </a:r>
        </a:p>
      </dgm:t>
    </dgm:pt>
    <dgm:pt modelId="{9EC3A4E9-3CBD-447C-B3D0-C46E18F07451}" type="parTrans" cxnId="{1EB61937-AE7A-493A-832F-7AA358F7C036}">
      <dgm:prSet/>
      <dgm:spPr/>
      <dgm:t>
        <a:bodyPr/>
        <a:lstStyle/>
        <a:p>
          <a:endParaRPr lang="en-US"/>
        </a:p>
      </dgm:t>
    </dgm:pt>
    <dgm:pt modelId="{B578036F-33A6-42C6-A4AC-0F3AFF067BCC}" type="sibTrans" cxnId="{1EB61937-AE7A-493A-832F-7AA358F7C036}">
      <dgm:prSet/>
      <dgm:spPr/>
      <dgm:t>
        <a:bodyPr/>
        <a:lstStyle/>
        <a:p>
          <a:endParaRPr lang="en-US"/>
        </a:p>
      </dgm:t>
    </dgm:pt>
    <dgm:pt modelId="{EA111658-2B99-44D4-A657-1DAF33B6B67E}">
      <dgm:prSet/>
      <dgm:spPr/>
      <dgm:t>
        <a:bodyPr/>
        <a:lstStyle/>
        <a:p>
          <a:r>
            <a:rPr lang="en-US"/>
            <a:t>Missing</a:t>
          </a:r>
        </a:p>
      </dgm:t>
    </dgm:pt>
    <dgm:pt modelId="{74F99253-EEF3-468E-96AE-83F14FBFF106}" type="parTrans" cxnId="{E9B29727-A8BF-4EBB-828B-090185AA4FF9}">
      <dgm:prSet/>
      <dgm:spPr/>
      <dgm:t>
        <a:bodyPr/>
        <a:lstStyle/>
        <a:p>
          <a:endParaRPr lang="en-US"/>
        </a:p>
      </dgm:t>
    </dgm:pt>
    <dgm:pt modelId="{B4FFA311-E767-48AB-ABBD-C318F6CF5155}" type="sibTrans" cxnId="{E9B29727-A8BF-4EBB-828B-090185AA4FF9}">
      <dgm:prSet/>
      <dgm:spPr/>
      <dgm:t>
        <a:bodyPr/>
        <a:lstStyle/>
        <a:p>
          <a:endParaRPr lang="en-US"/>
        </a:p>
      </dgm:t>
    </dgm:pt>
    <dgm:pt modelId="{5BF0AAF5-C160-4C9B-943E-2507A71A6F52}">
      <dgm:prSet/>
      <dgm:spPr/>
      <dgm:t>
        <a:bodyPr/>
        <a:lstStyle/>
        <a:p>
          <a:r>
            <a:rPr lang="en-US"/>
            <a:t>Missing At Random (MAR)</a:t>
          </a:r>
        </a:p>
      </dgm:t>
    </dgm:pt>
    <dgm:pt modelId="{F9B920BD-EC74-4442-AF4F-61009CCFB849}" type="parTrans" cxnId="{A3ECAE0C-B536-4DF9-B7E2-8079E6C08476}">
      <dgm:prSet/>
      <dgm:spPr/>
      <dgm:t>
        <a:bodyPr/>
        <a:lstStyle/>
        <a:p>
          <a:endParaRPr lang="en-US"/>
        </a:p>
      </dgm:t>
    </dgm:pt>
    <dgm:pt modelId="{5E386842-20AC-4AC9-A56D-3C9B2D7E6338}" type="sibTrans" cxnId="{A3ECAE0C-B536-4DF9-B7E2-8079E6C08476}">
      <dgm:prSet/>
      <dgm:spPr/>
      <dgm:t>
        <a:bodyPr/>
        <a:lstStyle/>
        <a:p>
          <a:endParaRPr lang="en-US"/>
        </a:p>
      </dgm:t>
    </dgm:pt>
    <dgm:pt modelId="{7900A0AA-2DFB-4C22-A498-427E5A918126}">
      <dgm:prSet/>
      <dgm:spPr/>
      <dgm:t>
        <a:bodyPr/>
        <a:lstStyle/>
        <a:p>
          <a:r>
            <a:rPr lang="en-US"/>
            <a:t>Missing</a:t>
          </a:r>
        </a:p>
      </dgm:t>
    </dgm:pt>
    <dgm:pt modelId="{2C10EF75-892B-4E54-B0F9-CE66235BE08C}" type="parTrans" cxnId="{F2D96F25-3711-471F-9E22-3C641D8DF870}">
      <dgm:prSet/>
      <dgm:spPr/>
      <dgm:t>
        <a:bodyPr/>
        <a:lstStyle/>
        <a:p>
          <a:endParaRPr lang="en-US"/>
        </a:p>
      </dgm:t>
    </dgm:pt>
    <dgm:pt modelId="{063795D9-A081-47CE-A967-A491443914C5}" type="sibTrans" cxnId="{F2D96F25-3711-471F-9E22-3C641D8DF870}">
      <dgm:prSet/>
      <dgm:spPr/>
      <dgm:t>
        <a:bodyPr/>
        <a:lstStyle/>
        <a:p>
          <a:endParaRPr lang="en-US"/>
        </a:p>
      </dgm:t>
    </dgm:pt>
    <dgm:pt modelId="{CCC9D57F-EBCC-4627-91A5-3F8DC560A4E8}">
      <dgm:prSet/>
      <dgm:spPr/>
      <dgm:t>
        <a:bodyPr/>
        <a:lstStyle/>
        <a:p>
          <a:r>
            <a:rPr lang="en-US"/>
            <a:t>Missing Not At Random (MNAR)</a:t>
          </a:r>
        </a:p>
      </dgm:t>
    </dgm:pt>
    <dgm:pt modelId="{C373C6D8-1466-49AA-AB7B-6BC108265E11}" type="parTrans" cxnId="{A941B78B-3230-4685-823D-C48BA7C1E2C6}">
      <dgm:prSet/>
      <dgm:spPr/>
      <dgm:t>
        <a:bodyPr/>
        <a:lstStyle/>
        <a:p>
          <a:endParaRPr lang="en-US"/>
        </a:p>
      </dgm:t>
    </dgm:pt>
    <dgm:pt modelId="{60EEF080-831E-41C6-B154-F565BEA9C574}" type="sibTrans" cxnId="{A941B78B-3230-4685-823D-C48BA7C1E2C6}">
      <dgm:prSet/>
      <dgm:spPr/>
      <dgm:t>
        <a:bodyPr/>
        <a:lstStyle/>
        <a:p>
          <a:endParaRPr lang="en-US"/>
        </a:p>
      </dgm:t>
    </dgm:pt>
    <dgm:pt modelId="{CF2B0D03-94EB-4D30-A1E1-01A85D9718C4}" type="pres">
      <dgm:prSet presAssocID="{C10205AD-1242-44FF-A65E-E51621C1EDB1}" presName="Name0" presStyleCnt="0">
        <dgm:presLayoutVars>
          <dgm:dir/>
          <dgm:animLvl val="lvl"/>
          <dgm:resizeHandles val="exact"/>
        </dgm:presLayoutVars>
      </dgm:prSet>
      <dgm:spPr/>
    </dgm:pt>
    <dgm:pt modelId="{4DF346DD-556C-4F8F-B1E1-F9D629FA665A}" type="pres">
      <dgm:prSet presAssocID="{2DFECD39-74B2-4E69-B36A-3893828622CE}" presName="linNode" presStyleCnt="0"/>
      <dgm:spPr/>
    </dgm:pt>
    <dgm:pt modelId="{C222BB96-31C0-4177-83BA-7BF826F3C3F2}" type="pres">
      <dgm:prSet presAssocID="{2DFECD39-74B2-4E69-B36A-3893828622CE}" presName="parentText" presStyleLbl="solidFgAcc1" presStyleIdx="0" presStyleCnt="3">
        <dgm:presLayoutVars>
          <dgm:chMax val="1"/>
          <dgm:bulletEnabled/>
        </dgm:presLayoutVars>
      </dgm:prSet>
      <dgm:spPr/>
    </dgm:pt>
    <dgm:pt modelId="{8C7ECEA3-F657-4404-9F28-358974D2B65C}" type="pres">
      <dgm:prSet presAssocID="{2DFECD39-74B2-4E69-B36A-3893828622CE}" presName="descendantText" presStyleLbl="alignNode1" presStyleIdx="0" presStyleCnt="3">
        <dgm:presLayoutVars>
          <dgm:bulletEnabled/>
        </dgm:presLayoutVars>
      </dgm:prSet>
      <dgm:spPr/>
    </dgm:pt>
    <dgm:pt modelId="{4C084C05-9633-45CB-8570-81B8C69A87C8}" type="pres">
      <dgm:prSet presAssocID="{8E1B6088-E920-46BE-8926-3A65E21D72CA}" presName="sp" presStyleCnt="0"/>
      <dgm:spPr/>
    </dgm:pt>
    <dgm:pt modelId="{D16B9776-5E34-4F55-A739-C4FC335FB74A}" type="pres">
      <dgm:prSet presAssocID="{EA111658-2B99-44D4-A657-1DAF33B6B67E}" presName="linNode" presStyleCnt="0"/>
      <dgm:spPr/>
    </dgm:pt>
    <dgm:pt modelId="{465FCF46-61D6-415E-9CCA-DBD7BDDD2035}" type="pres">
      <dgm:prSet presAssocID="{EA111658-2B99-44D4-A657-1DAF33B6B67E}" presName="parentText" presStyleLbl="solidFgAcc1" presStyleIdx="1" presStyleCnt="3">
        <dgm:presLayoutVars>
          <dgm:chMax val="1"/>
          <dgm:bulletEnabled/>
        </dgm:presLayoutVars>
      </dgm:prSet>
      <dgm:spPr/>
    </dgm:pt>
    <dgm:pt modelId="{2BE738A1-1D5F-42FB-82E4-66A5E78002BE}" type="pres">
      <dgm:prSet presAssocID="{EA111658-2B99-44D4-A657-1DAF33B6B67E}" presName="descendantText" presStyleLbl="alignNode1" presStyleIdx="1" presStyleCnt="3">
        <dgm:presLayoutVars>
          <dgm:bulletEnabled/>
        </dgm:presLayoutVars>
      </dgm:prSet>
      <dgm:spPr/>
    </dgm:pt>
    <dgm:pt modelId="{99D9F2FA-0862-444E-90A1-132E9E9039F4}" type="pres">
      <dgm:prSet presAssocID="{B4FFA311-E767-48AB-ABBD-C318F6CF5155}" presName="sp" presStyleCnt="0"/>
      <dgm:spPr/>
    </dgm:pt>
    <dgm:pt modelId="{734DB911-E02A-402D-8E65-7BF1DDAAB630}" type="pres">
      <dgm:prSet presAssocID="{7900A0AA-2DFB-4C22-A498-427E5A918126}" presName="linNode" presStyleCnt="0"/>
      <dgm:spPr/>
    </dgm:pt>
    <dgm:pt modelId="{60BCCA2A-9CA4-43F6-97D2-DC27FA9AF5E0}" type="pres">
      <dgm:prSet presAssocID="{7900A0AA-2DFB-4C22-A498-427E5A918126}" presName="parentText" presStyleLbl="solidFgAcc1" presStyleIdx="2" presStyleCnt="3">
        <dgm:presLayoutVars>
          <dgm:chMax val="1"/>
          <dgm:bulletEnabled/>
        </dgm:presLayoutVars>
      </dgm:prSet>
      <dgm:spPr/>
    </dgm:pt>
    <dgm:pt modelId="{76FF7FB5-FF8D-43ED-A85F-4790B4081B7F}" type="pres">
      <dgm:prSet presAssocID="{7900A0AA-2DFB-4C22-A498-427E5A918126}" presName="descendantText" presStyleLbl="alignNode1" presStyleIdx="2" presStyleCnt="3">
        <dgm:presLayoutVars>
          <dgm:bulletEnabled/>
        </dgm:presLayoutVars>
      </dgm:prSet>
      <dgm:spPr/>
    </dgm:pt>
  </dgm:ptLst>
  <dgm:cxnLst>
    <dgm:cxn modelId="{A3ECAE0C-B536-4DF9-B7E2-8079E6C08476}" srcId="{EA111658-2B99-44D4-A657-1DAF33B6B67E}" destId="{5BF0AAF5-C160-4C9B-943E-2507A71A6F52}" srcOrd="0" destOrd="0" parTransId="{F9B920BD-EC74-4442-AF4F-61009CCFB849}" sibTransId="{5E386842-20AC-4AC9-A56D-3C9B2D7E6338}"/>
    <dgm:cxn modelId="{0CCB7320-9FD0-46A2-8963-0A3A14A79AB7}" srcId="{C10205AD-1242-44FF-A65E-E51621C1EDB1}" destId="{2DFECD39-74B2-4E69-B36A-3893828622CE}" srcOrd="0" destOrd="0" parTransId="{BD313BE1-CC9E-4D51-BE0C-D0BCC69FCAD8}" sibTransId="{8E1B6088-E920-46BE-8926-3A65E21D72CA}"/>
    <dgm:cxn modelId="{F2D96F25-3711-471F-9E22-3C641D8DF870}" srcId="{C10205AD-1242-44FF-A65E-E51621C1EDB1}" destId="{7900A0AA-2DFB-4C22-A498-427E5A918126}" srcOrd="2" destOrd="0" parTransId="{2C10EF75-892B-4E54-B0F9-CE66235BE08C}" sibTransId="{063795D9-A081-47CE-A967-A491443914C5}"/>
    <dgm:cxn modelId="{E9B29727-A8BF-4EBB-828B-090185AA4FF9}" srcId="{C10205AD-1242-44FF-A65E-E51621C1EDB1}" destId="{EA111658-2B99-44D4-A657-1DAF33B6B67E}" srcOrd="1" destOrd="0" parTransId="{74F99253-EEF3-468E-96AE-83F14FBFF106}" sibTransId="{B4FFA311-E767-48AB-ABBD-C318F6CF5155}"/>
    <dgm:cxn modelId="{1EB61937-AE7A-493A-832F-7AA358F7C036}" srcId="{2DFECD39-74B2-4E69-B36A-3893828622CE}" destId="{8F01CA4A-68F2-49DE-B141-3639F7626A10}" srcOrd="0" destOrd="0" parTransId="{9EC3A4E9-3CBD-447C-B3D0-C46E18F07451}" sibTransId="{B578036F-33A6-42C6-A4AC-0F3AFF067BCC}"/>
    <dgm:cxn modelId="{A941B78B-3230-4685-823D-C48BA7C1E2C6}" srcId="{7900A0AA-2DFB-4C22-A498-427E5A918126}" destId="{CCC9D57F-EBCC-4627-91A5-3F8DC560A4E8}" srcOrd="0" destOrd="0" parTransId="{C373C6D8-1466-49AA-AB7B-6BC108265E11}" sibTransId="{60EEF080-831E-41C6-B154-F565BEA9C574}"/>
    <dgm:cxn modelId="{4FFC7C8C-89C3-4239-83D1-777539412999}" type="presOf" srcId="{CCC9D57F-EBCC-4627-91A5-3F8DC560A4E8}" destId="{76FF7FB5-FF8D-43ED-A85F-4790B4081B7F}" srcOrd="0" destOrd="0" presId="urn:microsoft.com/office/officeart/2016/7/layout/VerticalHollowActionList"/>
    <dgm:cxn modelId="{090BFE90-1D30-444F-8DEF-238153E2AFE3}" type="presOf" srcId="{7900A0AA-2DFB-4C22-A498-427E5A918126}" destId="{60BCCA2A-9CA4-43F6-97D2-DC27FA9AF5E0}" srcOrd="0" destOrd="0" presId="urn:microsoft.com/office/officeart/2016/7/layout/VerticalHollowActionList"/>
    <dgm:cxn modelId="{ADDE4E97-70E4-4F65-BA88-79E733F30819}" type="presOf" srcId="{2DFECD39-74B2-4E69-B36A-3893828622CE}" destId="{C222BB96-31C0-4177-83BA-7BF826F3C3F2}" srcOrd="0" destOrd="0" presId="urn:microsoft.com/office/officeart/2016/7/layout/VerticalHollowActionList"/>
    <dgm:cxn modelId="{A600AFAC-70E7-4F07-A6D2-BDFDCBE1D78B}" type="presOf" srcId="{C10205AD-1242-44FF-A65E-E51621C1EDB1}" destId="{CF2B0D03-94EB-4D30-A1E1-01A85D9718C4}" srcOrd="0" destOrd="0" presId="urn:microsoft.com/office/officeart/2016/7/layout/VerticalHollowActionList"/>
    <dgm:cxn modelId="{BA2777C2-7FA5-45F5-BCB1-D8B05CE7B031}" type="presOf" srcId="{EA111658-2B99-44D4-A657-1DAF33B6B67E}" destId="{465FCF46-61D6-415E-9CCA-DBD7BDDD2035}" srcOrd="0" destOrd="0" presId="urn:microsoft.com/office/officeart/2016/7/layout/VerticalHollowActionList"/>
    <dgm:cxn modelId="{EBA20ECB-EED8-4055-BBE5-A8C9B287CE1C}" type="presOf" srcId="{5BF0AAF5-C160-4C9B-943E-2507A71A6F52}" destId="{2BE738A1-1D5F-42FB-82E4-66A5E78002BE}" srcOrd="0" destOrd="0" presId="urn:microsoft.com/office/officeart/2016/7/layout/VerticalHollowActionList"/>
    <dgm:cxn modelId="{E752AECC-320D-4508-B520-509963BD1E1B}" type="presOf" srcId="{8F01CA4A-68F2-49DE-B141-3639F7626A10}" destId="{8C7ECEA3-F657-4404-9F28-358974D2B65C}" srcOrd="0" destOrd="0" presId="urn:microsoft.com/office/officeart/2016/7/layout/VerticalHollowActionList"/>
    <dgm:cxn modelId="{C7FE9C5F-3859-4237-B61E-47B87D95A290}" type="presParOf" srcId="{CF2B0D03-94EB-4D30-A1E1-01A85D9718C4}" destId="{4DF346DD-556C-4F8F-B1E1-F9D629FA665A}" srcOrd="0" destOrd="0" presId="urn:microsoft.com/office/officeart/2016/7/layout/VerticalHollowActionList"/>
    <dgm:cxn modelId="{8AA778FB-534E-42BC-8181-6F9C03AC6B21}" type="presParOf" srcId="{4DF346DD-556C-4F8F-B1E1-F9D629FA665A}" destId="{C222BB96-31C0-4177-83BA-7BF826F3C3F2}" srcOrd="0" destOrd="0" presId="urn:microsoft.com/office/officeart/2016/7/layout/VerticalHollowActionList"/>
    <dgm:cxn modelId="{DDFAFF9B-8D00-4FBB-BA09-3755395D12FE}" type="presParOf" srcId="{4DF346DD-556C-4F8F-B1E1-F9D629FA665A}" destId="{8C7ECEA3-F657-4404-9F28-358974D2B65C}" srcOrd="1" destOrd="0" presId="urn:microsoft.com/office/officeart/2016/7/layout/VerticalHollowActionList"/>
    <dgm:cxn modelId="{A6559043-3B8B-4071-BD73-B5786889E915}" type="presParOf" srcId="{CF2B0D03-94EB-4D30-A1E1-01A85D9718C4}" destId="{4C084C05-9633-45CB-8570-81B8C69A87C8}" srcOrd="1" destOrd="0" presId="urn:microsoft.com/office/officeart/2016/7/layout/VerticalHollowActionList"/>
    <dgm:cxn modelId="{906AC089-5BB7-4BBE-A6AE-2A73ED42AEF1}" type="presParOf" srcId="{CF2B0D03-94EB-4D30-A1E1-01A85D9718C4}" destId="{D16B9776-5E34-4F55-A739-C4FC335FB74A}" srcOrd="2" destOrd="0" presId="urn:microsoft.com/office/officeart/2016/7/layout/VerticalHollowActionList"/>
    <dgm:cxn modelId="{6A8FC081-D139-4DC4-9273-88EEE4E42F9B}" type="presParOf" srcId="{D16B9776-5E34-4F55-A739-C4FC335FB74A}" destId="{465FCF46-61D6-415E-9CCA-DBD7BDDD2035}" srcOrd="0" destOrd="0" presId="urn:microsoft.com/office/officeart/2016/7/layout/VerticalHollowActionList"/>
    <dgm:cxn modelId="{0EDA6009-F0EF-489E-B4C5-2C51AB0FB292}" type="presParOf" srcId="{D16B9776-5E34-4F55-A739-C4FC335FB74A}" destId="{2BE738A1-1D5F-42FB-82E4-66A5E78002BE}" srcOrd="1" destOrd="0" presId="urn:microsoft.com/office/officeart/2016/7/layout/VerticalHollowActionList"/>
    <dgm:cxn modelId="{0498B656-6DF4-4A9F-80B1-77C4E0E0D443}" type="presParOf" srcId="{CF2B0D03-94EB-4D30-A1E1-01A85D9718C4}" destId="{99D9F2FA-0862-444E-90A1-132E9E9039F4}" srcOrd="3" destOrd="0" presId="urn:microsoft.com/office/officeart/2016/7/layout/VerticalHollowActionList"/>
    <dgm:cxn modelId="{F78E507D-C4CB-4828-B776-650578158E11}" type="presParOf" srcId="{CF2B0D03-94EB-4D30-A1E1-01A85D9718C4}" destId="{734DB911-E02A-402D-8E65-7BF1DDAAB630}" srcOrd="4" destOrd="0" presId="urn:microsoft.com/office/officeart/2016/7/layout/VerticalHollowActionList"/>
    <dgm:cxn modelId="{D81A7656-B115-4DE5-90B8-15CD72D436A3}" type="presParOf" srcId="{734DB911-E02A-402D-8E65-7BF1DDAAB630}" destId="{60BCCA2A-9CA4-43F6-97D2-DC27FA9AF5E0}" srcOrd="0" destOrd="0" presId="urn:microsoft.com/office/officeart/2016/7/layout/VerticalHollowActionList"/>
    <dgm:cxn modelId="{4736220B-788B-47E7-B60C-12EA5F9FCA71}" type="presParOf" srcId="{734DB911-E02A-402D-8E65-7BF1DDAAB630}" destId="{76FF7FB5-FF8D-43ED-A85F-4790B4081B7F}" srcOrd="1" destOrd="0" presId="urn:microsoft.com/office/officeart/2016/7/layout/VerticalHollow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8380136-A576-4145-84AB-6A6295D0C648}"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212A4C65-9C3F-4537-BD55-3F2B7722E18B}">
      <dgm:prSet/>
      <dgm:spPr/>
      <dgm:t>
        <a:bodyPr/>
        <a:lstStyle/>
        <a:p>
          <a:r>
            <a:rPr lang="en-US"/>
            <a:t>Missing at random (MAR) means that the reason for missing values can be explained by variables on which you have complete information as there is some relationship between the missing data and other values/data.</a:t>
          </a:r>
        </a:p>
      </dgm:t>
    </dgm:pt>
    <dgm:pt modelId="{79365C4B-6A74-4194-A052-F2D628280D1E}" type="parTrans" cxnId="{4B427E77-ACC4-42C0-B72B-849579E2F339}">
      <dgm:prSet/>
      <dgm:spPr/>
      <dgm:t>
        <a:bodyPr/>
        <a:lstStyle/>
        <a:p>
          <a:endParaRPr lang="en-US"/>
        </a:p>
      </dgm:t>
    </dgm:pt>
    <dgm:pt modelId="{950DEA23-E3C3-450E-8602-0AE246F8893A}" type="sibTrans" cxnId="{4B427E77-ACC4-42C0-B72B-849579E2F339}">
      <dgm:prSet/>
      <dgm:spPr/>
      <dgm:t>
        <a:bodyPr/>
        <a:lstStyle/>
        <a:p>
          <a:endParaRPr lang="en-US"/>
        </a:p>
      </dgm:t>
    </dgm:pt>
    <dgm:pt modelId="{C0DE4A0F-4947-4770-8B28-13B87839AD4A}">
      <dgm:prSet/>
      <dgm:spPr/>
      <dgm:t>
        <a:bodyPr/>
        <a:lstStyle/>
        <a:p>
          <a:r>
            <a:rPr lang="en-US"/>
            <a:t>In this case, the data is not missing for all the observations. It is missing only within sub-samples of the data and there is some pattern in the missing values.</a:t>
          </a:r>
        </a:p>
      </dgm:t>
    </dgm:pt>
    <dgm:pt modelId="{A523ECCA-E21D-4B0A-9BAF-9B2F25E57587}" type="parTrans" cxnId="{FFF6FCD2-A282-4769-88F1-3147A9AAF67E}">
      <dgm:prSet/>
      <dgm:spPr/>
      <dgm:t>
        <a:bodyPr/>
        <a:lstStyle/>
        <a:p>
          <a:endParaRPr lang="en-US"/>
        </a:p>
      </dgm:t>
    </dgm:pt>
    <dgm:pt modelId="{932B636C-FD62-44B1-A870-4F97F3591091}" type="sibTrans" cxnId="{FFF6FCD2-A282-4769-88F1-3147A9AAF67E}">
      <dgm:prSet/>
      <dgm:spPr/>
      <dgm:t>
        <a:bodyPr/>
        <a:lstStyle/>
        <a:p>
          <a:endParaRPr lang="en-US"/>
        </a:p>
      </dgm:t>
    </dgm:pt>
    <dgm:pt modelId="{19035B84-1FA9-469C-A087-4DEBD97A7CBA}">
      <dgm:prSet/>
      <dgm:spPr/>
      <dgm:t>
        <a:bodyPr/>
        <a:lstStyle/>
        <a:p>
          <a:r>
            <a:rPr lang="en-US"/>
            <a:t>For example, if you check the survey data, you may find that all the people have answered their ‘Gender’ but ‘Age’ values are mostly missing for people who have answered their ‘Gender’ as ‘female’. (The reason being most of the females don’t want to reveal their age.)</a:t>
          </a:r>
        </a:p>
      </dgm:t>
    </dgm:pt>
    <dgm:pt modelId="{0513CD4A-84EC-43AF-AB5B-5837E260B341}" type="parTrans" cxnId="{BD6A11BE-D4BF-4B4C-BF22-72E07388F394}">
      <dgm:prSet/>
      <dgm:spPr/>
      <dgm:t>
        <a:bodyPr/>
        <a:lstStyle/>
        <a:p>
          <a:endParaRPr lang="en-US"/>
        </a:p>
      </dgm:t>
    </dgm:pt>
    <dgm:pt modelId="{20A58F68-ECB4-440A-80B2-F84879011D4B}" type="sibTrans" cxnId="{BD6A11BE-D4BF-4B4C-BF22-72E07388F394}">
      <dgm:prSet/>
      <dgm:spPr/>
      <dgm:t>
        <a:bodyPr/>
        <a:lstStyle/>
        <a:p>
          <a:endParaRPr lang="en-US"/>
        </a:p>
      </dgm:t>
    </dgm:pt>
    <dgm:pt modelId="{811768CB-DEBF-4F55-9A83-E6FFBA8D268E}">
      <dgm:prSet/>
      <dgm:spPr/>
      <dgm:t>
        <a:bodyPr/>
        <a:lstStyle/>
        <a:p>
          <a:r>
            <a:rPr lang="en-US"/>
            <a:t>In this case, the statistical analysis might result in bias.</a:t>
          </a:r>
        </a:p>
      </dgm:t>
    </dgm:pt>
    <dgm:pt modelId="{383B2880-A6C4-47FB-8891-CE4E9FFBC923}" type="parTrans" cxnId="{1C9A7901-3D8B-497D-A8AD-514E432DCA6E}">
      <dgm:prSet/>
      <dgm:spPr/>
      <dgm:t>
        <a:bodyPr/>
        <a:lstStyle/>
        <a:p>
          <a:endParaRPr lang="en-US"/>
        </a:p>
      </dgm:t>
    </dgm:pt>
    <dgm:pt modelId="{A2C50487-495A-471C-A43D-384B1D1EC4FA}" type="sibTrans" cxnId="{1C9A7901-3D8B-497D-A8AD-514E432DCA6E}">
      <dgm:prSet/>
      <dgm:spPr/>
      <dgm:t>
        <a:bodyPr/>
        <a:lstStyle/>
        <a:p>
          <a:endParaRPr lang="en-US"/>
        </a:p>
      </dgm:t>
    </dgm:pt>
    <dgm:pt modelId="{B4D07BC7-1612-4EEF-ACCC-536D9887CE5B}" type="pres">
      <dgm:prSet presAssocID="{48380136-A576-4145-84AB-6A6295D0C648}" presName="linear" presStyleCnt="0">
        <dgm:presLayoutVars>
          <dgm:animLvl val="lvl"/>
          <dgm:resizeHandles val="exact"/>
        </dgm:presLayoutVars>
      </dgm:prSet>
      <dgm:spPr/>
    </dgm:pt>
    <dgm:pt modelId="{CB51FC1B-C953-4F08-8037-7A6AD68FB1DD}" type="pres">
      <dgm:prSet presAssocID="{212A4C65-9C3F-4537-BD55-3F2B7722E18B}" presName="parentText" presStyleLbl="node1" presStyleIdx="0" presStyleCnt="4">
        <dgm:presLayoutVars>
          <dgm:chMax val="0"/>
          <dgm:bulletEnabled val="1"/>
        </dgm:presLayoutVars>
      </dgm:prSet>
      <dgm:spPr/>
    </dgm:pt>
    <dgm:pt modelId="{A7E85AAD-DE67-4974-91E9-BD84609826AB}" type="pres">
      <dgm:prSet presAssocID="{950DEA23-E3C3-450E-8602-0AE246F8893A}" presName="spacer" presStyleCnt="0"/>
      <dgm:spPr/>
    </dgm:pt>
    <dgm:pt modelId="{544102F0-0CBA-4E20-B9FF-1CE32605FB6B}" type="pres">
      <dgm:prSet presAssocID="{C0DE4A0F-4947-4770-8B28-13B87839AD4A}" presName="parentText" presStyleLbl="node1" presStyleIdx="1" presStyleCnt="4">
        <dgm:presLayoutVars>
          <dgm:chMax val="0"/>
          <dgm:bulletEnabled val="1"/>
        </dgm:presLayoutVars>
      </dgm:prSet>
      <dgm:spPr/>
    </dgm:pt>
    <dgm:pt modelId="{0C6DB55D-0113-48A8-AEC4-6C7BFFD5545E}" type="pres">
      <dgm:prSet presAssocID="{932B636C-FD62-44B1-A870-4F97F3591091}" presName="spacer" presStyleCnt="0"/>
      <dgm:spPr/>
    </dgm:pt>
    <dgm:pt modelId="{62D288EF-DB2A-4500-9CB3-AC602EE01136}" type="pres">
      <dgm:prSet presAssocID="{19035B84-1FA9-469C-A087-4DEBD97A7CBA}" presName="parentText" presStyleLbl="node1" presStyleIdx="2" presStyleCnt="4">
        <dgm:presLayoutVars>
          <dgm:chMax val="0"/>
          <dgm:bulletEnabled val="1"/>
        </dgm:presLayoutVars>
      </dgm:prSet>
      <dgm:spPr/>
    </dgm:pt>
    <dgm:pt modelId="{59C9EA70-3A4D-4281-9878-3EEF8CF7E4DA}" type="pres">
      <dgm:prSet presAssocID="{20A58F68-ECB4-440A-80B2-F84879011D4B}" presName="spacer" presStyleCnt="0"/>
      <dgm:spPr/>
    </dgm:pt>
    <dgm:pt modelId="{ECCD838D-1354-490D-A23E-92675F112C61}" type="pres">
      <dgm:prSet presAssocID="{811768CB-DEBF-4F55-9A83-E6FFBA8D268E}" presName="parentText" presStyleLbl="node1" presStyleIdx="3" presStyleCnt="4">
        <dgm:presLayoutVars>
          <dgm:chMax val="0"/>
          <dgm:bulletEnabled val="1"/>
        </dgm:presLayoutVars>
      </dgm:prSet>
      <dgm:spPr/>
    </dgm:pt>
  </dgm:ptLst>
  <dgm:cxnLst>
    <dgm:cxn modelId="{1C9A7901-3D8B-497D-A8AD-514E432DCA6E}" srcId="{48380136-A576-4145-84AB-6A6295D0C648}" destId="{811768CB-DEBF-4F55-9A83-E6FFBA8D268E}" srcOrd="3" destOrd="0" parTransId="{383B2880-A6C4-47FB-8891-CE4E9FFBC923}" sibTransId="{A2C50487-495A-471C-A43D-384B1D1EC4FA}"/>
    <dgm:cxn modelId="{F7EF271D-1F54-4F10-847F-C06A4A541A31}" type="presOf" srcId="{48380136-A576-4145-84AB-6A6295D0C648}" destId="{B4D07BC7-1612-4EEF-ACCC-536D9887CE5B}" srcOrd="0" destOrd="0" presId="urn:microsoft.com/office/officeart/2005/8/layout/vList2"/>
    <dgm:cxn modelId="{984B2A3B-78B2-4D6C-8BDD-EC0C78FA3E5D}" type="presOf" srcId="{212A4C65-9C3F-4537-BD55-3F2B7722E18B}" destId="{CB51FC1B-C953-4F08-8037-7A6AD68FB1DD}" srcOrd="0" destOrd="0" presId="urn:microsoft.com/office/officeart/2005/8/layout/vList2"/>
    <dgm:cxn modelId="{50858A60-1A30-425D-B03B-3AD13D1693F2}" type="presOf" srcId="{C0DE4A0F-4947-4770-8B28-13B87839AD4A}" destId="{544102F0-0CBA-4E20-B9FF-1CE32605FB6B}" srcOrd="0" destOrd="0" presId="urn:microsoft.com/office/officeart/2005/8/layout/vList2"/>
    <dgm:cxn modelId="{4B427E77-ACC4-42C0-B72B-849579E2F339}" srcId="{48380136-A576-4145-84AB-6A6295D0C648}" destId="{212A4C65-9C3F-4537-BD55-3F2B7722E18B}" srcOrd="0" destOrd="0" parTransId="{79365C4B-6A74-4194-A052-F2D628280D1E}" sibTransId="{950DEA23-E3C3-450E-8602-0AE246F8893A}"/>
    <dgm:cxn modelId="{7EC9068A-4D2E-4E7A-9970-C3CDE0994343}" type="presOf" srcId="{19035B84-1FA9-469C-A087-4DEBD97A7CBA}" destId="{62D288EF-DB2A-4500-9CB3-AC602EE01136}" srcOrd="0" destOrd="0" presId="urn:microsoft.com/office/officeart/2005/8/layout/vList2"/>
    <dgm:cxn modelId="{346453B9-5701-496D-B80C-0B36159C4538}" type="presOf" srcId="{811768CB-DEBF-4F55-9A83-E6FFBA8D268E}" destId="{ECCD838D-1354-490D-A23E-92675F112C61}" srcOrd="0" destOrd="0" presId="urn:microsoft.com/office/officeart/2005/8/layout/vList2"/>
    <dgm:cxn modelId="{BD6A11BE-D4BF-4B4C-BF22-72E07388F394}" srcId="{48380136-A576-4145-84AB-6A6295D0C648}" destId="{19035B84-1FA9-469C-A087-4DEBD97A7CBA}" srcOrd="2" destOrd="0" parTransId="{0513CD4A-84EC-43AF-AB5B-5837E260B341}" sibTransId="{20A58F68-ECB4-440A-80B2-F84879011D4B}"/>
    <dgm:cxn modelId="{FFF6FCD2-A282-4769-88F1-3147A9AAF67E}" srcId="{48380136-A576-4145-84AB-6A6295D0C648}" destId="{C0DE4A0F-4947-4770-8B28-13B87839AD4A}" srcOrd="1" destOrd="0" parTransId="{A523ECCA-E21D-4B0A-9BAF-9B2F25E57587}" sibTransId="{932B636C-FD62-44B1-A870-4F97F3591091}"/>
    <dgm:cxn modelId="{F7ADFEF3-17A6-4BE3-AB38-82900A3216DA}" type="presParOf" srcId="{B4D07BC7-1612-4EEF-ACCC-536D9887CE5B}" destId="{CB51FC1B-C953-4F08-8037-7A6AD68FB1DD}" srcOrd="0" destOrd="0" presId="urn:microsoft.com/office/officeart/2005/8/layout/vList2"/>
    <dgm:cxn modelId="{69066115-6163-43A3-9449-F03F57E6EFA5}" type="presParOf" srcId="{B4D07BC7-1612-4EEF-ACCC-536D9887CE5B}" destId="{A7E85AAD-DE67-4974-91E9-BD84609826AB}" srcOrd="1" destOrd="0" presId="urn:microsoft.com/office/officeart/2005/8/layout/vList2"/>
    <dgm:cxn modelId="{3AE355EE-BAAA-442F-B982-68857137BF57}" type="presParOf" srcId="{B4D07BC7-1612-4EEF-ACCC-536D9887CE5B}" destId="{544102F0-0CBA-4E20-B9FF-1CE32605FB6B}" srcOrd="2" destOrd="0" presId="urn:microsoft.com/office/officeart/2005/8/layout/vList2"/>
    <dgm:cxn modelId="{A1CA587C-CCD0-43F0-8F9B-84CC2E56F838}" type="presParOf" srcId="{B4D07BC7-1612-4EEF-ACCC-536D9887CE5B}" destId="{0C6DB55D-0113-48A8-AEC4-6C7BFFD5545E}" srcOrd="3" destOrd="0" presId="urn:microsoft.com/office/officeart/2005/8/layout/vList2"/>
    <dgm:cxn modelId="{E64F7F9F-7551-4D74-81D3-5D22CC587323}" type="presParOf" srcId="{B4D07BC7-1612-4EEF-ACCC-536D9887CE5B}" destId="{62D288EF-DB2A-4500-9CB3-AC602EE01136}" srcOrd="4" destOrd="0" presId="urn:microsoft.com/office/officeart/2005/8/layout/vList2"/>
    <dgm:cxn modelId="{4DFE273E-F0A1-4FB7-AB94-706267798B18}" type="presParOf" srcId="{B4D07BC7-1612-4EEF-ACCC-536D9887CE5B}" destId="{59C9EA70-3A4D-4281-9878-3EEF8CF7E4DA}" srcOrd="5" destOrd="0" presId="urn:microsoft.com/office/officeart/2005/8/layout/vList2"/>
    <dgm:cxn modelId="{794D39C0-58B7-415D-AD17-120073FA53A3}" type="presParOf" srcId="{B4D07BC7-1612-4EEF-ACCC-536D9887CE5B}" destId="{ECCD838D-1354-490D-A23E-92675F112C61}"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2D35B3A-D31A-4949-A84D-C88C17A4A5C4}"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F72D0E5D-13D3-41EA-952B-26C9CF02EDEC}">
      <dgm:prSet/>
      <dgm:spPr/>
      <dgm:t>
        <a:bodyPr/>
        <a:lstStyle/>
        <a:p>
          <a:r>
            <a:rPr lang="en-US"/>
            <a:t>Missing values depend on the unobserved data.</a:t>
          </a:r>
        </a:p>
      </dgm:t>
    </dgm:pt>
    <dgm:pt modelId="{65F64EB9-5719-45F5-A499-7B3A2FBA62F0}" type="parTrans" cxnId="{B4B123AB-5CA9-46C1-8DCA-382E1AFD3D5B}">
      <dgm:prSet/>
      <dgm:spPr/>
      <dgm:t>
        <a:bodyPr/>
        <a:lstStyle/>
        <a:p>
          <a:endParaRPr lang="en-US"/>
        </a:p>
      </dgm:t>
    </dgm:pt>
    <dgm:pt modelId="{0FC91389-CDE6-4023-A8EC-2AD04538F450}" type="sibTrans" cxnId="{B4B123AB-5CA9-46C1-8DCA-382E1AFD3D5B}">
      <dgm:prSet/>
      <dgm:spPr/>
      <dgm:t>
        <a:bodyPr/>
        <a:lstStyle/>
        <a:p>
          <a:endParaRPr lang="en-US"/>
        </a:p>
      </dgm:t>
    </dgm:pt>
    <dgm:pt modelId="{2F7745AF-AF03-41E3-8046-B702DCBD3600}">
      <dgm:prSet/>
      <dgm:spPr/>
      <dgm:t>
        <a:bodyPr/>
        <a:lstStyle/>
        <a:p>
          <a:r>
            <a:rPr lang="en-US"/>
            <a:t>If there is some structure/pattern in missing data and other observed data can not explain it, then it is Missing Not At Random (MNAR).</a:t>
          </a:r>
        </a:p>
      </dgm:t>
    </dgm:pt>
    <dgm:pt modelId="{14268C93-B668-4308-AF0C-C5A405856157}" type="parTrans" cxnId="{A6FA051C-D669-40EC-8039-38266ABBB056}">
      <dgm:prSet/>
      <dgm:spPr/>
      <dgm:t>
        <a:bodyPr/>
        <a:lstStyle/>
        <a:p>
          <a:endParaRPr lang="en-US"/>
        </a:p>
      </dgm:t>
    </dgm:pt>
    <dgm:pt modelId="{09507F6C-066F-4289-82A3-DBEF2D2A6477}" type="sibTrans" cxnId="{A6FA051C-D669-40EC-8039-38266ABBB056}">
      <dgm:prSet/>
      <dgm:spPr/>
      <dgm:t>
        <a:bodyPr/>
        <a:lstStyle/>
        <a:p>
          <a:endParaRPr lang="en-US"/>
        </a:p>
      </dgm:t>
    </dgm:pt>
    <dgm:pt modelId="{3CA9CD5B-B516-4221-AD81-3A02A8406BF1}">
      <dgm:prSet/>
      <dgm:spPr/>
      <dgm:t>
        <a:bodyPr/>
        <a:lstStyle/>
        <a:p>
          <a:r>
            <a:rPr lang="en-US"/>
            <a:t>If the missing data does not fall under the MCAR or MAR then it can be categorized as MNAR.</a:t>
          </a:r>
        </a:p>
      </dgm:t>
    </dgm:pt>
    <dgm:pt modelId="{C67317A7-43F2-41F0-ADC0-A97D141F5557}" type="parTrans" cxnId="{9ACE036B-7246-4D0A-B954-85F35ED281F5}">
      <dgm:prSet/>
      <dgm:spPr/>
      <dgm:t>
        <a:bodyPr/>
        <a:lstStyle/>
        <a:p>
          <a:endParaRPr lang="en-US"/>
        </a:p>
      </dgm:t>
    </dgm:pt>
    <dgm:pt modelId="{D2C629DF-686D-4A6C-BCFD-5924AA64CEE6}" type="sibTrans" cxnId="{9ACE036B-7246-4D0A-B954-85F35ED281F5}">
      <dgm:prSet/>
      <dgm:spPr/>
      <dgm:t>
        <a:bodyPr/>
        <a:lstStyle/>
        <a:p>
          <a:endParaRPr lang="en-US"/>
        </a:p>
      </dgm:t>
    </dgm:pt>
    <dgm:pt modelId="{40FF43CF-6CF8-43D0-B164-7670A1B740D9}">
      <dgm:prSet/>
      <dgm:spPr/>
      <dgm:t>
        <a:bodyPr/>
        <a:lstStyle/>
        <a:p>
          <a:r>
            <a:rPr lang="en-US"/>
            <a:t>It can happen due to the reluctance of people in providing the required information. A specific group of people may not answer some questions in a survey.</a:t>
          </a:r>
        </a:p>
      </dgm:t>
    </dgm:pt>
    <dgm:pt modelId="{047AC29B-6E79-4BA2-B77D-AF00767F89E2}" type="parTrans" cxnId="{2BBD075B-23F4-457E-BF3A-9B0EE3A19BD6}">
      <dgm:prSet/>
      <dgm:spPr/>
      <dgm:t>
        <a:bodyPr/>
        <a:lstStyle/>
        <a:p>
          <a:endParaRPr lang="en-US"/>
        </a:p>
      </dgm:t>
    </dgm:pt>
    <dgm:pt modelId="{D22BDEAD-130C-4863-9BDF-857DF99E7532}" type="sibTrans" cxnId="{2BBD075B-23F4-457E-BF3A-9B0EE3A19BD6}">
      <dgm:prSet/>
      <dgm:spPr/>
      <dgm:t>
        <a:bodyPr/>
        <a:lstStyle/>
        <a:p>
          <a:endParaRPr lang="en-US"/>
        </a:p>
      </dgm:t>
    </dgm:pt>
    <dgm:pt modelId="{E0AB65E4-80AD-442D-A610-2C77F8B70621}">
      <dgm:prSet/>
      <dgm:spPr/>
      <dgm:t>
        <a:bodyPr/>
        <a:lstStyle/>
        <a:p>
          <a:r>
            <a:rPr lang="en-US"/>
            <a:t>For example, suppose the name and the number of overdue books are asked in the poll for a library. So most of the people having no overdue books are likely to answer the poll. People having more overdue books are less likely to answer the poll.</a:t>
          </a:r>
        </a:p>
      </dgm:t>
    </dgm:pt>
    <dgm:pt modelId="{C5B1DD4E-1720-4A51-BC0A-856A2794AB23}" type="parTrans" cxnId="{38D7826E-4B57-4FF4-9F91-92CAF20D9013}">
      <dgm:prSet/>
      <dgm:spPr/>
      <dgm:t>
        <a:bodyPr/>
        <a:lstStyle/>
        <a:p>
          <a:endParaRPr lang="en-US"/>
        </a:p>
      </dgm:t>
    </dgm:pt>
    <dgm:pt modelId="{BE6F8D3F-04C3-482C-8BA5-861F330C511F}" type="sibTrans" cxnId="{38D7826E-4B57-4FF4-9F91-92CAF20D9013}">
      <dgm:prSet/>
      <dgm:spPr/>
      <dgm:t>
        <a:bodyPr/>
        <a:lstStyle/>
        <a:p>
          <a:endParaRPr lang="en-US"/>
        </a:p>
      </dgm:t>
    </dgm:pt>
    <dgm:pt modelId="{724B2F54-7853-494C-AB1B-09E092D0F640}" type="pres">
      <dgm:prSet presAssocID="{72D35B3A-D31A-4949-A84D-C88C17A4A5C4}" presName="linear" presStyleCnt="0">
        <dgm:presLayoutVars>
          <dgm:animLvl val="lvl"/>
          <dgm:resizeHandles val="exact"/>
        </dgm:presLayoutVars>
      </dgm:prSet>
      <dgm:spPr/>
    </dgm:pt>
    <dgm:pt modelId="{AFA65A94-F9FB-4E92-919C-6EBE6514C1D4}" type="pres">
      <dgm:prSet presAssocID="{F72D0E5D-13D3-41EA-952B-26C9CF02EDEC}" presName="parentText" presStyleLbl="node1" presStyleIdx="0" presStyleCnt="5">
        <dgm:presLayoutVars>
          <dgm:chMax val="0"/>
          <dgm:bulletEnabled val="1"/>
        </dgm:presLayoutVars>
      </dgm:prSet>
      <dgm:spPr/>
    </dgm:pt>
    <dgm:pt modelId="{B69FE53D-4717-4B26-81B8-038DE2D050EE}" type="pres">
      <dgm:prSet presAssocID="{0FC91389-CDE6-4023-A8EC-2AD04538F450}" presName="spacer" presStyleCnt="0"/>
      <dgm:spPr/>
    </dgm:pt>
    <dgm:pt modelId="{6DACC80B-A88B-4954-8126-13A46DA7CB86}" type="pres">
      <dgm:prSet presAssocID="{2F7745AF-AF03-41E3-8046-B702DCBD3600}" presName="parentText" presStyleLbl="node1" presStyleIdx="1" presStyleCnt="5">
        <dgm:presLayoutVars>
          <dgm:chMax val="0"/>
          <dgm:bulletEnabled val="1"/>
        </dgm:presLayoutVars>
      </dgm:prSet>
      <dgm:spPr/>
    </dgm:pt>
    <dgm:pt modelId="{429AC7F4-B630-427E-87C9-723726067BD7}" type="pres">
      <dgm:prSet presAssocID="{09507F6C-066F-4289-82A3-DBEF2D2A6477}" presName="spacer" presStyleCnt="0"/>
      <dgm:spPr/>
    </dgm:pt>
    <dgm:pt modelId="{E069793D-30A7-4F10-B1E5-6AB1B4968B22}" type="pres">
      <dgm:prSet presAssocID="{3CA9CD5B-B516-4221-AD81-3A02A8406BF1}" presName="parentText" presStyleLbl="node1" presStyleIdx="2" presStyleCnt="5">
        <dgm:presLayoutVars>
          <dgm:chMax val="0"/>
          <dgm:bulletEnabled val="1"/>
        </dgm:presLayoutVars>
      </dgm:prSet>
      <dgm:spPr/>
    </dgm:pt>
    <dgm:pt modelId="{CE8BF8AE-627F-4F3C-9CA3-EEBA2D49046C}" type="pres">
      <dgm:prSet presAssocID="{D2C629DF-686D-4A6C-BCFD-5924AA64CEE6}" presName="spacer" presStyleCnt="0"/>
      <dgm:spPr/>
    </dgm:pt>
    <dgm:pt modelId="{AC860DE0-6C78-411B-A02A-6767DDA1DDDF}" type="pres">
      <dgm:prSet presAssocID="{40FF43CF-6CF8-43D0-B164-7670A1B740D9}" presName="parentText" presStyleLbl="node1" presStyleIdx="3" presStyleCnt="5">
        <dgm:presLayoutVars>
          <dgm:chMax val="0"/>
          <dgm:bulletEnabled val="1"/>
        </dgm:presLayoutVars>
      </dgm:prSet>
      <dgm:spPr/>
    </dgm:pt>
    <dgm:pt modelId="{62020D8B-623D-4BB6-8695-F107ABBD4C20}" type="pres">
      <dgm:prSet presAssocID="{D22BDEAD-130C-4863-9BDF-857DF99E7532}" presName="spacer" presStyleCnt="0"/>
      <dgm:spPr/>
    </dgm:pt>
    <dgm:pt modelId="{6C7D081B-5D84-4B55-A52E-4DC927FE8C9D}" type="pres">
      <dgm:prSet presAssocID="{E0AB65E4-80AD-442D-A610-2C77F8B70621}" presName="parentText" presStyleLbl="node1" presStyleIdx="4" presStyleCnt="5">
        <dgm:presLayoutVars>
          <dgm:chMax val="0"/>
          <dgm:bulletEnabled val="1"/>
        </dgm:presLayoutVars>
      </dgm:prSet>
      <dgm:spPr/>
    </dgm:pt>
  </dgm:ptLst>
  <dgm:cxnLst>
    <dgm:cxn modelId="{D468DB0D-18BE-4254-9945-E8296890CD01}" type="presOf" srcId="{F72D0E5D-13D3-41EA-952B-26C9CF02EDEC}" destId="{AFA65A94-F9FB-4E92-919C-6EBE6514C1D4}" srcOrd="0" destOrd="0" presId="urn:microsoft.com/office/officeart/2005/8/layout/vList2"/>
    <dgm:cxn modelId="{A6FA051C-D669-40EC-8039-38266ABBB056}" srcId="{72D35B3A-D31A-4949-A84D-C88C17A4A5C4}" destId="{2F7745AF-AF03-41E3-8046-B702DCBD3600}" srcOrd="1" destOrd="0" parTransId="{14268C93-B668-4308-AF0C-C5A405856157}" sibTransId="{09507F6C-066F-4289-82A3-DBEF2D2A6477}"/>
    <dgm:cxn modelId="{2BBD075B-23F4-457E-BF3A-9B0EE3A19BD6}" srcId="{72D35B3A-D31A-4949-A84D-C88C17A4A5C4}" destId="{40FF43CF-6CF8-43D0-B164-7670A1B740D9}" srcOrd="3" destOrd="0" parTransId="{047AC29B-6E79-4BA2-B77D-AF00767F89E2}" sibTransId="{D22BDEAD-130C-4863-9BDF-857DF99E7532}"/>
    <dgm:cxn modelId="{9ACE036B-7246-4D0A-B954-85F35ED281F5}" srcId="{72D35B3A-D31A-4949-A84D-C88C17A4A5C4}" destId="{3CA9CD5B-B516-4221-AD81-3A02A8406BF1}" srcOrd="2" destOrd="0" parTransId="{C67317A7-43F2-41F0-ADC0-A97D141F5557}" sibTransId="{D2C629DF-686D-4A6C-BCFD-5924AA64CEE6}"/>
    <dgm:cxn modelId="{38D7826E-4B57-4FF4-9F91-92CAF20D9013}" srcId="{72D35B3A-D31A-4949-A84D-C88C17A4A5C4}" destId="{E0AB65E4-80AD-442D-A610-2C77F8B70621}" srcOrd="4" destOrd="0" parTransId="{C5B1DD4E-1720-4A51-BC0A-856A2794AB23}" sibTransId="{BE6F8D3F-04C3-482C-8BA5-861F330C511F}"/>
    <dgm:cxn modelId="{D1B0437B-2285-4228-98AD-4C93279C97F1}" type="presOf" srcId="{72D35B3A-D31A-4949-A84D-C88C17A4A5C4}" destId="{724B2F54-7853-494C-AB1B-09E092D0F640}" srcOrd="0" destOrd="0" presId="urn:microsoft.com/office/officeart/2005/8/layout/vList2"/>
    <dgm:cxn modelId="{7054C47D-A8CE-4B1F-9992-242D95ABB20A}" type="presOf" srcId="{E0AB65E4-80AD-442D-A610-2C77F8B70621}" destId="{6C7D081B-5D84-4B55-A52E-4DC927FE8C9D}" srcOrd="0" destOrd="0" presId="urn:microsoft.com/office/officeart/2005/8/layout/vList2"/>
    <dgm:cxn modelId="{56FCD27D-FE3C-4CF6-B6F8-0897A481B77F}" type="presOf" srcId="{3CA9CD5B-B516-4221-AD81-3A02A8406BF1}" destId="{E069793D-30A7-4F10-B1E5-6AB1B4968B22}" srcOrd="0" destOrd="0" presId="urn:microsoft.com/office/officeart/2005/8/layout/vList2"/>
    <dgm:cxn modelId="{F236868A-5DCB-4968-852B-0517A1E7CE5A}" type="presOf" srcId="{40FF43CF-6CF8-43D0-B164-7670A1B740D9}" destId="{AC860DE0-6C78-411B-A02A-6767DDA1DDDF}" srcOrd="0" destOrd="0" presId="urn:microsoft.com/office/officeart/2005/8/layout/vList2"/>
    <dgm:cxn modelId="{B4B123AB-5CA9-46C1-8DCA-382E1AFD3D5B}" srcId="{72D35B3A-D31A-4949-A84D-C88C17A4A5C4}" destId="{F72D0E5D-13D3-41EA-952B-26C9CF02EDEC}" srcOrd="0" destOrd="0" parTransId="{65F64EB9-5719-45F5-A499-7B3A2FBA62F0}" sibTransId="{0FC91389-CDE6-4023-A8EC-2AD04538F450}"/>
    <dgm:cxn modelId="{FA6340BC-9DD0-42E0-91D3-4AA6FB63F40D}" type="presOf" srcId="{2F7745AF-AF03-41E3-8046-B702DCBD3600}" destId="{6DACC80B-A88B-4954-8126-13A46DA7CB86}" srcOrd="0" destOrd="0" presId="urn:microsoft.com/office/officeart/2005/8/layout/vList2"/>
    <dgm:cxn modelId="{99B6ADB4-627B-483D-8045-D422F9E17834}" type="presParOf" srcId="{724B2F54-7853-494C-AB1B-09E092D0F640}" destId="{AFA65A94-F9FB-4E92-919C-6EBE6514C1D4}" srcOrd="0" destOrd="0" presId="urn:microsoft.com/office/officeart/2005/8/layout/vList2"/>
    <dgm:cxn modelId="{2ED016D1-D202-4B6B-998F-C2D4B63A93FF}" type="presParOf" srcId="{724B2F54-7853-494C-AB1B-09E092D0F640}" destId="{B69FE53D-4717-4B26-81B8-038DE2D050EE}" srcOrd="1" destOrd="0" presId="urn:microsoft.com/office/officeart/2005/8/layout/vList2"/>
    <dgm:cxn modelId="{154F47CD-DFF5-47D9-88BD-E42D9C3B4061}" type="presParOf" srcId="{724B2F54-7853-494C-AB1B-09E092D0F640}" destId="{6DACC80B-A88B-4954-8126-13A46DA7CB86}" srcOrd="2" destOrd="0" presId="urn:microsoft.com/office/officeart/2005/8/layout/vList2"/>
    <dgm:cxn modelId="{A7A4D026-BC5C-41FE-AD45-8D2C08B32D07}" type="presParOf" srcId="{724B2F54-7853-494C-AB1B-09E092D0F640}" destId="{429AC7F4-B630-427E-87C9-723726067BD7}" srcOrd="3" destOrd="0" presId="urn:microsoft.com/office/officeart/2005/8/layout/vList2"/>
    <dgm:cxn modelId="{9EC26780-F443-4B36-A396-D6C195AE916F}" type="presParOf" srcId="{724B2F54-7853-494C-AB1B-09E092D0F640}" destId="{E069793D-30A7-4F10-B1E5-6AB1B4968B22}" srcOrd="4" destOrd="0" presId="urn:microsoft.com/office/officeart/2005/8/layout/vList2"/>
    <dgm:cxn modelId="{959C1C68-9EB7-4C81-95A8-AAA657596C49}" type="presParOf" srcId="{724B2F54-7853-494C-AB1B-09E092D0F640}" destId="{CE8BF8AE-627F-4F3C-9CA3-EEBA2D49046C}" srcOrd="5" destOrd="0" presId="urn:microsoft.com/office/officeart/2005/8/layout/vList2"/>
    <dgm:cxn modelId="{67ABF950-C3E0-4CD5-A914-D553C97843F9}" type="presParOf" srcId="{724B2F54-7853-494C-AB1B-09E092D0F640}" destId="{AC860DE0-6C78-411B-A02A-6767DDA1DDDF}" srcOrd="6" destOrd="0" presId="urn:microsoft.com/office/officeart/2005/8/layout/vList2"/>
    <dgm:cxn modelId="{D402A01B-B680-4A61-8EF6-1FCFBCB99BEB}" type="presParOf" srcId="{724B2F54-7853-494C-AB1B-09E092D0F640}" destId="{62020D8B-623D-4BB6-8695-F107ABBD4C20}" srcOrd="7" destOrd="0" presId="urn:microsoft.com/office/officeart/2005/8/layout/vList2"/>
    <dgm:cxn modelId="{A20E46F4-D704-4A32-A75A-8CE00B6E6252}" type="presParOf" srcId="{724B2F54-7853-494C-AB1B-09E092D0F640}" destId="{6C7D081B-5D84-4B55-A52E-4DC927FE8C9D}"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545E7F4-B41E-4C43-B5F1-1737179B168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C10F1C53-5770-4022-8629-B7E5689C721E}">
      <dgm:prSet/>
      <dgm:spPr/>
      <dgm:t>
        <a:bodyPr/>
        <a:lstStyle/>
        <a:p>
          <a:r>
            <a:rPr lang="en-US"/>
            <a:t>Human error when entering or labelling data.</a:t>
          </a:r>
        </a:p>
      </dgm:t>
    </dgm:pt>
    <dgm:pt modelId="{3F00BA1E-3849-468E-A008-8993B65C52AE}" type="parTrans" cxnId="{CC3F3DE0-7094-4D40-9714-007C3FE00A7E}">
      <dgm:prSet/>
      <dgm:spPr/>
      <dgm:t>
        <a:bodyPr/>
        <a:lstStyle/>
        <a:p>
          <a:endParaRPr lang="en-US"/>
        </a:p>
      </dgm:t>
    </dgm:pt>
    <dgm:pt modelId="{5B690AB9-D815-4237-9936-89A22B39E1DA}" type="sibTrans" cxnId="{CC3F3DE0-7094-4D40-9714-007C3FE00A7E}">
      <dgm:prSet/>
      <dgm:spPr/>
      <dgm:t>
        <a:bodyPr/>
        <a:lstStyle/>
        <a:p>
          <a:endParaRPr lang="en-US"/>
        </a:p>
      </dgm:t>
    </dgm:pt>
    <dgm:pt modelId="{047101B4-BE10-4DF1-B0F7-96E1BEDE209D}">
      <dgm:prSet/>
      <dgm:spPr/>
      <dgm:t>
        <a:bodyPr/>
        <a:lstStyle/>
        <a:p>
          <a:r>
            <a:rPr lang="en-US"/>
            <a:t>Errors in measuring or collecting the data.</a:t>
          </a:r>
        </a:p>
      </dgm:t>
    </dgm:pt>
    <dgm:pt modelId="{7920C0AE-1774-42EA-90F4-55EE553ADCA7}" type="parTrans" cxnId="{792D4606-320C-4E65-8CF7-A17426795E71}">
      <dgm:prSet/>
      <dgm:spPr/>
      <dgm:t>
        <a:bodyPr/>
        <a:lstStyle/>
        <a:p>
          <a:endParaRPr lang="en-US"/>
        </a:p>
      </dgm:t>
    </dgm:pt>
    <dgm:pt modelId="{7B9335A5-E38F-441D-8D46-3A5910ECBF67}" type="sibTrans" cxnId="{792D4606-320C-4E65-8CF7-A17426795E71}">
      <dgm:prSet/>
      <dgm:spPr/>
      <dgm:t>
        <a:bodyPr/>
        <a:lstStyle/>
        <a:p>
          <a:endParaRPr lang="en-US"/>
        </a:p>
      </dgm:t>
    </dgm:pt>
    <dgm:pt modelId="{0D6BA3F1-A88B-49E6-87AD-9232E823E798}">
      <dgm:prSet/>
      <dgm:spPr/>
      <dgm:t>
        <a:bodyPr/>
        <a:lstStyle/>
        <a:p>
          <a:r>
            <a:rPr lang="en-US"/>
            <a:t>Errors in data extraction, processing or manipulation.</a:t>
          </a:r>
        </a:p>
      </dgm:t>
    </dgm:pt>
    <dgm:pt modelId="{D954AD59-507E-449A-96E6-F5D08A2D8965}" type="parTrans" cxnId="{42FC0CAF-EA29-4581-940C-5943B367108D}">
      <dgm:prSet/>
      <dgm:spPr/>
      <dgm:t>
        <a:bodyPr/>
        <a:lstStyle/>
        <a:p>
          <a:endParaRPr lang="en-US"/>
        </a:p>
      </dgm:t>
    </dgm:pt>
    <dgm:pt modelId="{782BF733-156E-4863-90DE-AA8EA0251781}" type="sibTrans" cxnId="{42FC0CAF-EA29-4581-940C-5943B367108D}">
      <dgm:prSet/>
      <dgm:spPr/>
      <dgm:t>
        <a:bodyPr/>
        <a:lstStyle/>
        <a:p>
          <a:endParaRPr lang="en-US"/>
        </a:p>
      </dgm:t>
    </dgm:pt>
    <dgm:pt modelId="{5A6237F4-0F37-49F9-9968-0C5B0CDF7B81}">
      <dgm:prSet/>
      <dgm:spPr/>
      <dgm:t>
        <a:bodyPr/>
        <a:lstStyle/>
        <a:p>
          <a:r>
            <a:rPr lang="en-US"/>
            <a:t>Man-made outliers for testing outlier detection processes.</a:t>
          </a:r>
        </a:p>
      </dgm:t>
    </dgm:pt>
    <dgm:pt modelId="{F541A2A8-50A6-4BD2-87BC-298EC0FD2B18}" type="parTrans" cxnId="{EA917DB6-CB47-4B11-84FB-B0C4D013819E}">
      <dgm:prSet/>
      <dgm:spPr/>
      <dgm:t>
        <a:bodyPr/>
        <a:lstStyle/>
        <a:p>
          <a:endParaRPr lang="en-US"/>
        </a:p>
      </dgm:t>
    </dgm:pt>
    <dgm:pt modelId="{8B9E0597-7865-4BD7-A80F-C93B842B9E55}" type="sibTrans" cxnId="{EA917DB6-CB47-4B11-84FB-B0C4D013819E}">
      <dgm:prSet/>
      <dgm:spPr/>
      <dgm:t>
        <a:bodyPr/>
        <a:lstStyle/>
        <a:p>
          <a:endParaRPr lang="en-US"/>
        </a:p>
      </dgm:t>
    </dgm:pt>
    <dgm:pt modelId="{B2431C4D-688D-4235-B82D-8237AC3F5C10}">
      <dgm:prSet/>
      <dgm:spPr/>
      <dgm:t>
        <a:bodyPr/>
        <a:lstStyle/>
        <a:p>
          <a:r>
            <a:rPr lang="en-US"/>
            <a:t>Natural occurrences of outliers that aren’t errors, which can be called dataset novelties.</a:t>
          </a:r>
        </a:p>
      </dgm:t>
    </dgm:pt>
    <dgm:pt modelId="{C0084B9E-68C0-45AC-915B-870B41F0A50B}" type="parTrans" cxnId="{BBAF5510-B0AD-4645-929B-67F6B3038529}">
      <dgm:prSet/>
      <dgm:spPr/>
      <dgm:t>
        <a:bodyPr/>
        <a:lstStyle/>
        <a:p>
          <a:endParaRPr lang="en-US"/>
        </a:p>
      </dgm:t>
    </dgm:pt>
    <dgm:pt modelId="{AFDC9931-6A86-44CA-A662-5DDCB2F67371}" type="sibTrans" cxnId="{BBAF5510-B0AD-4645-929B-67F6B3038529}">
      <dgm:prSet/>
      <dgm:spPr/>
      <dgm:t>
        <a:bodyPr/>
        <a:lstStyle/>
        <a:p>
          <a:endParaRPr lang="en-US"/>
        </a:p>
      </dgm:t>
    </dgm:pt>
    <dgm:pt modelId="{F43B555C-FD8A-4088-A0AB-3220B4A61B84}" type="pres">
      <dgm:prSet presAssocID="{C545E7F4-B41E-4C43-B5F1-1737179B1687}" presName="linear" presStyleCnt="0">
        <dgm:presLayoutVars>
          <dgm:animLvl val="lvl"/>
          <dgm:resizeHandles val="exact"/>
        </dgm:presLayoutVars>
      </dgm:prSet>
      <dgm:spPr/>
    </dgm:pt>
    <dgm:pt modelId="{D4BC64E9-620B-4B2A-8FCD-E007F94B99FA}" type="pres">
      <dgm:prSet presAssocID="{C10F1C53-5770-4022-8629-B7E5689C721E}" presName="parentText" presStyleLbl="node1" presStyleIdx="0" presStyleCnt="5">
        <dgm:presLayoutVars>
          <dgm:chMax val="0"/>
          <dgm:bulletEnabled val="1"/>
        </dgm:presLayoutVars>
      </dgm:prSet>
      <dgm:spPr/>
    </dgm:pt>
    <dgm:pt modelId="{1CED1F22-2D52-4A3B-B0F5-18B1C84E9865}" type="pres">
      <dgm:prSet presAssocID="{5B690AB9-D815-4237-9936-89A22B39E1DA}" presName="spacer" presStyleCnt="0"/>
      <dgm:spPr/>
    </dgm:pt>
    <dgm:pt modelId="{4EECAEAC-86E0-4118-903C-CDCB8CBB6C8E}" type="pres">
      <dgm:prSet presAssocID="{047101B4-BE10-4DF1-B0F7-96E1BEDE209D}" presName="parentText" presStyleLbl="node1" presStyleIdx="1" presStyleCnt="5">
        <dgm:presLayoutVars>
          <dgm:chMax val="0"/>
          <dgm:bulletEnabled val="1"/>
        </dgm:presLayoutVars>
      </dgm:prSet>
      <dgm:spPr/>
    </dgm:pt>
    <dgm:pt modelId="{3F4FE7D0-DEF9-4587-AA09-ECF74D5B725D}" type="pres">
      <dgm:prSet presAssocID="{7B9335A5-E38F-441D-8D46-3A5910ECBF67}" presName="spacer" presStyleCnt="0"/>
      <dgm:spPr/>
    </dgm:pt>
    <dgm:pt modelId="{933E713E-93D0-47A2-B850-C83344AC1C00}" type="pres">
      <dgm:prSet presAssocID="{0D6BA3F1-A88B-49E6-87AD-9232E823E798}" presName="parentText" presStyleLbl="node1" presStyleIdx="2" presStyleCnt="5">
        <dgm:presLayoutVars>
          <dgm:chMax val="0"/>
          <dgm:bulletEnabled val="1"/>
        </dgm:presLayoutVars>
      </dgm:prSet>
      <dgm:spPr/>
    </dgm:pt>
    <dgm:pt modelId="{BDDC2789-66DB-4F00-8AFE-8BA778433A26}" type="pres">
      <dgm:prSet presAssocID="{782BF733-156E-4863-90DE-AA8EA0251781}" presName="spacer" presStyleCnt="0"/>
      <dgm:spPr/>
    </dgm:pt>
    <dgm:pt modelId="{7A0C4341-9714-49B5-9026-3F4FB0D1B974}" type="pres">
      <dgm:prSet presAssocID="{5A6237F4-0F37-49F9-9968-0C5B0CDF7B81}" presName="parentText" presStyleLbl="node1" presStyleIdx="3" presStyleCnt="5">
        <dgm:presLayoutVars>
          <dgm:chMax val="0"/>
          <dgm:bulletEnabled val="1"/>
        </dgm:presLayoutVars>
      </dgm:prSet>
      <dgm:spPr/>
    </dgm:pt>
    <dgm:pt modelId="{FFB721D7-491C-4F37-9062-ADD3F22161AF}" type="pres">
      <dgm:prSet presAssocID="{8B9E0597-7865-4BD7-A80F-C93B842B9E55}" presName="spacer" presStyleCnt="0"/>
      <dgm:spPr/>
    </dgm:pt>
    <dgm:pt modelId="{AC252D59-02D0-422E-9C35-0404186611F8}" type="pres">
      <dgm:prSet presAssocID="{B2431C4D-688D-4235-B82D-8237AC3F5C10}" presName="parentText" presStyleLbl="node1" presStyleIdx="4" presStyleCnt="5">
        <dgm:presLayoutVars>
          <dgm:chMax val="0"/>
          <dgm:bulletEnabled val="1"/>
        </dgm:presLayoutVars>
      </dgm:prSet>
      <dgm:spPr/>
    </dgm:pt>
  </dgm:ptLst>
  <dgm:cxnLst>
    <dgm:cxn modelId="{792D4606-320C-4E65-8CF7-A17426795E71}" srcId="{C545E7F4-B41E-4C43-B5F1-1737179B1687}" destId="{047101B4-BE10-4DF1-B0F7-96E1BEDE209D}" srcOrd="1" destOrd="0" parTransId="{7920C0AE-1774-42EA-90F4-55EE553ADCA7}" sibTransId="{7B9335A5-E38F-441D-8D46-3A5910ECBF67}"/>
    <dgm:cxn modelId="{BBAF5510-B0AD-4645-929B-67F6B3038529}" srcId="{C545E7F4-B41E-4C43-B5F1-1737179B1687}" destId="{B2431C4D-688D-4235-B82D-8237AC3F5C10}" srcOrd="4" destOrd="0" parTransId="{C0084B9E-68C0-45AC-915B-870B41F0A50B}" sibTransId="{AFDC9931-6A86-44CA-A662-5DDCB2F67371}"/>
    <dgm:cxn modelId="{395AF918-01DC-4B42-9C5B-C451B98219D9}" type="presOf" srcId="{047101B4-BE10-4DF1-B0F7-96E1BEDE209D}" destId="{4EECAEAC-86E0-4118-903C-CDCB8CBB6C8E}" srcOrd="0" destOrd="0" presId="urn:microsoft.com/office/officeart/2005/8/layout/vList2"/>
    <dgm:cxn modelId="{1446E03B-8A92-4226-A5A1-5AADE990AC70}" type="presOf" srcId="{C545E7F4-B41E-4C43-B5F1-1737179B1687}" destId="{F43B555C-FD8A-4088-A0AB-3220B4A61B84}" srcOrd="0" destOrd="0" presId="urn:microsoft.com/office/officeart/2005/8/layout/vList2"/>
    <dgm:cxn modelId="{273DFC3F-BEAE-4102-9A0B-162D1B1F1542}" type="presOf" srcId="{0D6BA3F1-A88B-49E6-87AD-9232E823E798}" destId="{933E713E-93D0-47A2-B850-C83344AC1C00}" srcOrd="0" destOrd="0" presId="urn:microsoft.com/office/officeart/2005/8/layout/vList2"/>
    <dgm:cxn modelId="{14053EA7-AB9F-438A-93F5-790555310FBE}" type="presOf" srcId="{B2431C4D-688D-4235-B82D-8237AC3F5C10}" destId="{AC252D59-02D0-422E-9C35-0404186611F8}" srcOrd="0" destOrd="0" presId="urn:microsoft.com/office/officeart/2005/8/layout/vList2"/>
    <dgm:cxn modelId="{42FC0CAF-EA29-4581-940C-5943B367108D}" srcId="{C545E7F4-B41E-4C43-B5F1-1737179B1687}" destId="{0D6BA3F1-A88B-49E6-87AD-9232E823E798}" srcOrd="2" destOrd="0" parTransId="{D954AD59-507E-449A-96E6-F5D08A2D8965}" sibTransId="{782BF733-156E-4863-90DE-AA8EA0251781}"/>
    <dgm:cxn modelId="{EA917DB6-CB47-4B11-84FB-B0C4D013819E}" srcId="{C545E7F4-B41E-4C43-B5F1-1737179B1687}" destId="{5A6237F4-0F37-49F9-9968-0C5B0CDF7B81}" srcOrd="3" destOrd="0" parTransId="{F541A2A8-50A6-4BD2-87BC-298EC0FD2B18}" sibTransId="{8B9E0597-7865-4BD7-A80F-C93B842B9E55}"/>
    <dgm:cxn modelId="{CC3F3DE0-7094-4D40-9714-007C3FE00A7E}" srcId="{C545E7F4-B41E-4C43-B5F1-1737179B1687}" destId="{C10F1C53-5770-4022-8629-B7E5689C721E}" srcOrd="0" destOrd="0" parTransId="{3F00BA1E-3849-468E-A008-8993B65C52AE}" sibTransId="{5B690AB9-D815-4237-9936-89A22B39E1DA}"/>
    <dgm:cxn modelId="{4096EBEE-8164-4202-B391-D2467D021DF9}" type="presOf" srcId="{5A6237F4-0F37-49F9-9968-0C5B0CDF7B81}" destId="{7A0C4341-9714-49B5-9026-3F4FB0D1B974}" srcOrd="0" destOrd="0" presId="urn:microsoft.com/office/officeart/2005/8/layout/vList2"/>
    <dgm:cxn modelId="{162259F5-4FAA-4728-A6B9-38FC3F651AF3}" type="presOf" srcId="{C10F1C53-5770-4022-8629-B7E5689C721E}" destId="{D4BC64E9-620B-4B2A-8FCD-E007F94B99FA}" srcOrd="0" destOrd="0" presId="urn:microsoft.com/office/officeart/2005/8/layout/vList2"/>
    <dgm:cxn modelId="{C0E5DEB3-0E9B-4BBB-9FD3-4C6716010D20}" type="presParOf" srcId="{F43B555C-FD8A-4088-A0AB-3220B4A61B84}" destId="{D4BC64E9-620B-4B2A-8FCD-E007F94B99FA}" srcOrd="0" destOrd="0" presId="urn:microsoft.com/office/officeart/2005/8/layout/vList2"/>
    <dgm:cxn modelId="{9F7EF9A9-F9DF-40BE-B92C-7AAD669317F6}" type="presParOf" srcId="{F43B555C-FD8A-4088-A0AB-3220B4A61B84}" destId="{1CED1F22-2D52-4A3B-B0F5-18B1C84E9865}" srcOrd="1" destOrd="0" presId="urn:microsoft.com/office/officeart/2005/8/layout/vList2"/>
    <dgm:cxn modelId="{04A68EEF-BA86-491B-AD41-760442BF6539}" type="presParOf" srcId="{F43B555C-FD8A-4088-A0AB-3220B4A61B84}" destId="{4EECAEAC-86E0-4118-903C-CDCB8CBB6C8E}" srcOrd="2" destOrd="0" presId="urn:microsoft.com/office/officeart/2005/8/layout/vList2"/>
    <dgm:cxn modelId="{46060E0F-FB2F-4BD3-8F41-6221968E0FC3}" type="presParOf" srcId="{F43B555C-FD8A-4088-A0AB-3220B4A61B84}" destId="{3F4FE7D0-DEF9-4587-AA09-ECF74D5B725D}" srcOrd="3" destOrd="0" presId="urn:microsoft.com/office/officeart/2005/8/layout/vList2"/>
    <dgm:cxn modelId="{B15A30A0-173A-482D-81B5-FED1ACACC6C7}" type="presParOf" srcId="{F43B555C-FD8A-4088-A0AB-3220B4A61B84}" destId="{933E713E-93D0-47A2-B850-C83344AC1C00}" srcOrd="4" destOrd="0" presId="urn:microsoft.com/office/officeart/2005/8/layout/vList2"/>
    <dgm:cxn modelId="{40EE9CE9-EE63-459C-A854-F82835791DF9}" type="presParOf" srcId="{F43B555C-FD8A-4088-A0AB-3220B4A61B84}" destId="{BDDC2789-66DB-4F00-8AFE-8BA778433A26}" srcOrd="5" destOrd="0" presId="urn:microsoft.com/office/officeart/2005/8/layout/vList2"/>
    <dgm:cxn modelId="{4AB4CD69-F541-4D10-8FF5-632E81AA00C7}" type="presParOf" srcId="{F43B555C-FD8A-4088-A0AB-3220B4A61B84}" destId="{7A0C4341-9714-49B5-9026-3F4FB0D1B974}" srcOrd="6" destOrd="0" presId="urn:microsoft.com/office/officeart/2005/8/layout/vList2"/>
    <dgm:cxn modelId="{DF65DBF4-8006-4AE2-ABB1-D49929A391B7}" type="presParOf" srcId="{F43B555C-FD8A-4088-A0AB-3220B4A61B84}" destId="{FFB721D7-491C-4F37-9062-ADD3F22161AF}" srcOrd="7" destOrd="0" presId="urn:microsoft.com/office/officeart/2005/8/layout/vList2"/>
    <dgm:cxn modelId="{FCF0F6CD-AD72-482E-ACA4-A6B536937BEE}" type="presParOf" srcId="{F43B555C-FD8A-4088-A0AB-3220B4A61B84}" destId="{AC252D59-02D0-422E-9C35-0404186611F8}"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57D9672-BA5E-4A90-B828-C5BEC9ED01CB}" type="doc">
      <dgm:prSet loTypeId="urn:microsoft.com/office/officeart/2005/8/layout/list1" loCatId="list" qsTypeId="urn:microsoft.com/office/officeart/2005/8/quickstyle/simple4" qsCatId="simple" csTypeId="urn:microsoft.com/office/officeart/2005/8/colors/colorful2" csCatId="colorful"/>
      <dgm:spPr/>
      <dgm:t>
        <a:bodyPr/>
        <a:lstStyle/>
        <a:p>
          <a:endParaRPr lang="en-US"/>
        </a:p>
      </dgm:t>
    </dgm:pt>
    <dgm:pt modelId="{22BD16B0-3B8E-4EFE-811C-E23A4EA3F9E9}">
      <dgm:prSet/>
      <dgm:spPr/>
      <dgm:t>
        <a:bodyPr/>
        <a:lstStyle/>
        <a:p>
          <a:r>
            <a:rPr lang="en-US"/>
            <a:t>Credit card fraud detection</a:t>
          </a:r>
        </a:p>
      </dgm:t>
    </dgm:pt>
    <dgm:pt modelId="{0F74C990-F05D-4877-B2D6-4B92FD536E20}" type="parTrans" cxnId="{17516030-B517-4C1A-B170-0E3F0869F0F8}">
      <dgm:prSet/>
      <dgm:spPr/>
      <dgm:t>
        <a:bodyPr/>
        <a:lstStyle/>
        <a:p>
          <a:endParaRPr lang="en-US"/>
        </a:p>
      </dgm:t>
    </dgm:pt>
    <dgm:pt modelId="{DE4A6098-CD9F-4ED2-A2D5-66898B69646B}" type="sibTrans" cxnId="{17516030-B517-4C1A-B170-0E3F0869F0F8}">
      <dgm:prSet/>
      <dgm:spPr/>
      <dgm:t>
        <a:bodyPr/>
        <a:lstStyle/>
        <a:p>
          <a:endParaRPr lang="en-US"/>
        </a:p>
      </dgm:t>
    </dgm:pt>
    <dgm:pt modelId="{644224C5-0566-4E89-B625-71C75A95173C}">
      <dgm:prSet/>
      <dgm:spPr/>
      <dgm:t>
        <a:bodyPr/>
        <a:lstStyle/>
        <a:p>
          <a:r>
            <a:rPr lang="en-US"/>
            <a:t>High body Temprature </a:t>
          </a:r>
        </a:p>
      </dgm:t>
    </dgm:pt>
    <dgm:pt modelId="{35D7B4CD-D83C-4A17-818B-C2DB6B1427A3}" type="parTrans" cxnId="{0A2944E6-68F1-42F5-A74B-E6CC4A54CC70}">
      <dgm:prSet/>
      <dgm:spPr/>
      <dgm:t>
        <a:bodyPr/>
        <a:lstStyle/>
        <a:p>
          <a:endParaRPr lang="en-US"/>
        </a:p>
      </dgm:t>
    </dgm:pt>
    <dgm:pt modelId="{CB8E7A06-762D-4983-984D-35CB1DAFA23A}" type="sibTrans" cxnId="{0A2944E6-68F1-42F5-A74B-E6CC4A54CC70}">
      <dgm:prSet/>
      <dgm:spPr/>
      <dgm:t>
        <a:bodyPr/>
        <a:lstStyle/>
        <a:p>
          <a:endParaRPr lang="en-US"/>
        </a:p>
      </dgm:t>
    </dgm:pt>
    <dgm:pt modelId="{4A91297E-6941-4BD2-BB4F-53DAFEEA6DD3}" type="pres">
      <dgm:prSet presAssocID="{A57D9672-BA5E-4A90-B828-C5BEC9ED01CB}" presName="linear" presStyleCnt="0">
        <dgm:presLayoutVars>
          <dgm:dir/>
          <dgm:animLvl val="lvl"/>
          <dgm:resizeHandles val="exact"/>
        </dgm:presLayoutVars>
      </dgm:prSet>
      <dgm:spPr/>
    </dgm:pt>
    <dgm:pt modelId="{54D8540D-B003-40D0-B699-6D330CD42E67}" type="pres">
      <dgm:prSet presAssocID="{22BD16B0-3B8E-4EFE-811C-E23A4EA3F9E9}" presName="parentLin" presStyleCnt="0"/>
      <dgm:spPr/>
    </dgm:pt>
    <dgm:pt modelId="{06539CAF-8E97-4747-86EC-BFE9FDE48B55}" type="pres">
      <dgm:prSet presAssocID="{22BD16B0-3B8E-4EFE-811C-E23A4EA3F9E9}" presName="parentLeftMargin" presStyleLbl="node1" presStyleIdx="0" presStyleCnt="2"/>
      <dgm:spPr/>
    </dgm:pt>
    <dgm:pt modelId="{0928398D-85E2-4177-BC38-83F27290C61D}" type="pres">
      <dgm:prSet presAssocID="{22BD16B0-3B8E-4EFE-811C-E23A4EA3F9E9}" presName="parentText" presStyleLbl="node1" presStyleIdx="0" presStyleCnt="2">
        <dgm:presLayoutVars>
          <dgm:chMax val="0"/>
          <dgm:bulletEnabled val="1"/>
        </dgm:presLayoutVars>
      </dgm:prSet>
      <dgm:spPr/>
    </dgm:pt>
    <dgm:pt modelId="{E5A369AE-51F5-44C9-A538-AB3553AC1668}" type="pres">
      <dgm:prSet presAssocID="{22BD16B0-3B8E-4EFE-811C-E23A4EA3F9E9}" presName="negativeSpace" presStyleCnt="0"/>
      <dgm:spPr/>
    </dgm:pt>
    <dgm:pt modelId="{457C1C14-991F-412E-B867-75227B6EA04E}" type="pres">
      <dgm:prSet presAssocID="{22BD16B0-3B8E-4EFE-811C-E23A4EA3F9E9}" presName="childText" presStyleLbl="conFgAcc1" presStyleIdx="0" presStyleCnt="2">
        <dgm:presLayoutVars>
          <dgm:bulletEnabled val="1"/>
        </dgm:presLayoutVars>
      </dgm:prSet>
      <dgm:spPr/>
    </dgm:pt>
    <dgm:pt modelId="{DB6D688E-3C73-4838-80F9-323190E003F9}" type="pres">
      <dgm:prSet presAssocID="{DE4A6098-CD9F-4ED2-A2D5-66898B69646B}" presName="spaceBetweenRectangles" presStyleCnt="0"/>
      <dgm:spPr/>
    </dgm:pt>
    <dgm:pt modelId="{813A91E9-9165-4361-B7FC-85F58E1CF7EE}" type="pres">
      <dgm:prSet presAssocID="{644224C5-0566-4E89-B625-71C75A95173C}" presName="parentLin" presStyleCnt="0"/>
      <dgm:spPr/>
    </dgm:pt>
    <dgm:pt modelId="{4CAFC0B0-D165-4315-9B1B-C04A232455C9}" type="pres">
      <dgm:prSet presAssocID="{644224C5-0566-4E89-B625-71C75A95173C}" presName="parentLeftMargin" presStyleLbl="node1" presStyleIdx="0" presStyleCnt="2"/>
      <dgm:spPr/>
    </dgm:pt>
    <dgm:pt modelId="{E7D4F98D-C8D2-4FD5-A203-9ABEDE2D5386}" type="pres">
      <dgm:prSet presAssocID="{644224C5-0566-4E89-B625-71C75A95173C}" presName="parentText" presStyleLbl="node1" presStyleIdx="1" presStyleCnt="2">
        <dgm:presLayoutVars>
          <dgm:chMax val="0"/>
          <dgm:bulletEnabled val="1"/>
        </dgm:presLayoutVars>
      </dgm:prSet>
      <dgm:spPr/>
    </dgm:pt>
    <dgm:pt modelId="{68F7AC74-E0E4-42FC-8A2B-4449F347BDE8}" type="pres">
      <dgm:prSet presAssocID="{644224C5-0566-4E89-B625-71C75A95173C}" presName="negativeSpace" presStyleCnt="0"/>
      <dgm:spPr/>
    </dgm:pt>
    <dgm:pt modelId="{4EEBCBE7-289F-4244-BD38-B98A8229DB75}" type="pres">
      <dgm:prSet presAssocID="{644224C5-0566-4E89-B625-71C75A95173C}" presName="childText" presStyleLbl="conFgAcc1" presStyleIdx="1" presStyleCnt="2">
        <dgm:presLayoutVars>
          <dgm:bulletEnabled val="1"/>
        </dgm:presLayoutVars>
      </dgm:prSet>
      <dgm:spPr/>
    </dgm:pt>
  </dgm:ptLst>
  <dgm:cxnLst>
    <dgm:cxn modelId="{17516030-B517-4C1A-B170-0E3F0869F0F8}" srcId="{A57D9672-BA5E-4A90-B828-C5BEC9ED01CB}" destId="{22BD16B0-3B8E-4EFE-811C-E23A4EA3F9E9}" srcOrd="0" destOrd="0" parTransId="{0F74C990-F05D-4877-B2D6-4B92FD536E20}" sibTransId="{DE4A6098-CD9F-4ED2-A2D5-66898B69646B}"/>
    <dgm:cxn modelId="{95AD5A58-3BCD-4C5B-958B-FF4E03AD182C}" type="presOf" srcId="{22BD16B0-3B8E-4EFE-811C-E23A4EA3F9E9}" destId="{0928398D-85E2-4177-BC38-83F27290C61D}" srcOrd="1" destOrd="0" presId="urn:microsoft.com/office/officeart/2005/8/layout/list1"/>
    <dgm:cxn modelId="{77D5D0A2-E3B2-40C6-B45F-1AEBE8BF2837}" type="presOf" srcId="{644224C5-0566-4E89-B625-71C75A95173C}" destId="{E7D4F98D-C8D2-4FD5-A203-9ABEDE2D5386}" srcOrd="1" destOrd="0" presId="urn:microsoft.com/office/officeart/2005/8/layout/list1"/>
    <dgm:cxn modelId="{B236BCC8-C36B-4ED7-9912-70ADEDC3EA39}" type="presOf" srcId="{22BD16B0-3B8E-4EFE-811C-E23A4EA3F9E9}" destId="{06539CAF-8E97-4747-86EC-BFE9FDE48B55}" srcOrd="0" destOrd="0" presId="urn:microsoft.com/office/officeart/2005/8/layout/list1"/>
    <dgm:cxn modelId="{EB9C1EE4-C43E-45C7-9931-B1DD4073D6C4}" type="presOf" srcId="{644224C5-0566-4E89-B625-71C75A95173C}" destId="{4CAFC0B0-D165-4315-9B1B-C04A232455C9}" srcOrd="0" destOrd="0" presId="urn:microsoft.com/office/officeart/2005/8/layout/list1"/>
    <dgm:cxn modelId="{0A2944E6-68F1-42F5-A74B-E6CC4A54CC70}" srcId="{A57D9672-BA5E-4A90-B828-C5BEC9ED01CB}" destId="{644224C5-0566-4E89-B625-71C75A95173C}" srcOrd="1" destOrd="0" parTransId="{35D7B4CD-D83C-4A17-818B-C2DB6B1427A3}" sibTransId="{CB8E7A06-762D-4983-984D-35CB1DAFA23A}"/>
    <dgm:cxn modelId="{5EDA9CE8-122B-439E-BEF2-88256ADA16B6}" type="presOf" srcId="{A57D9672-BA5E-4A90-B828-C5BEC9ED01CB}" destId="{4A91297E-6941-4BD2-BB4F-53DAFEEA6DD3}" srcOrd="0" destOrd="0" presId="urn:microsoft.com/office/officeart/2005/8/layout/list1"/>
    <dgm:cxn modelId="{459DFDC5-8858-426A-8EBC-E3EC683D27B7}" type="presParOf" srcId="{4A91297E-6941-4BD2-BB4F-53DAFEEA6DD3}" destId="{54D8540D-B003-40D0-B699-6D330CD42E67}" srcOrd="0" destOrd="0" presId="urn:microsoft.com/office/officeart/2005/8/layout/list1"/>
    <dgm:cxn modelId="{130D2F05-690F-4859-AB2F-485E49CC74E1}" type="presParOf" srcId="{54D8540D-B003-40D0-B699-6D330CD42E67}" destId="{06539CAF-8E97-4747-86EC-BFE9FDE48B55}" srcOrd="0" destOrd="0" presId="urn:microsoft.com/office/officeart/2005/8/layout/list1"/>
    <dgm:cxn modelId="{A928965C-5D8A-417E-B713-C03B036220E3}" type="presParOf" srcId="{54D8540D-B003-40D0-B699-6D330CD42E67}" destId="{0928398D-85E2-4177-BC38-83F27290C61D}" srcOrd="1" destOrd="0" presId="urn:microsoft.com/office/officeart/2005/8/layout/list1"/>
    <dgm:cxn modelId="{5ADAA979-A053-4E77-9681-CE32EB0EEC9C}" type="presParOf" srcId="{4A91297E-6941-4BD2-BB4F-53DAFEEA6DD3}" destId="{E5A369AE-51F5-44C9-A538-AB3553AC1668}" srcOrd="1" destOrd="0" presId="urn:microsoft.com/office/officeart/2005/8/layout/list1"/>
    <dgm:cxn modelId="{2DA5C71F-7550-41D1-8177-1EA81BD70A9A}" type="presParOf" srcId="{4A91297E-6941-4BD2-BB4F-53DAFEEA6DD3}" destId="{457C1C14-991F-412E-B867-75227B6EA04E}" srcOrd="2" destOrd="0" presId="urn:microsoft.com/office/officeart/2005/8/layout/list1"/>
    <dgm:cxn modelId="{040AD8C9-8F51-47FE-9B44-0B3EF601030B}" type="presParOf" srcId="{4A91297E-6941-4BD2-BB4F-53DAFEEA6DD3}" destId="{DB6D688E-3C73-4838-80F9-323190E003F9}" srcOrd="3" destOrd="0" presId="urn:microsoft.com/office/officeart/2005/8/layout/list1"/>
    <dgm:cxn modelId="{06EE3A15-5D5E-4CE0-8A7D-629A3D88899C}" type="presParOf" srcId="{4A91297E-6941-4BD2-BB4F-53DAFEEA6DD3}" destId="{813A91E9-9165-4361-B7FC-85F58E1CF7EE}" srcOrd="4" destOrd="0" presId="urn:microsoft.com/office/officeart/2005/8/layout/list1"/>
    <dgm:cxn modelId="{C3EE91FA-CFF6-47CD-BDC1-8D1E88585257}" type="presParOf" srcId="{813A91E9-9165-4361-B7FC-85F58E1CF7EE}" destId="{4CAFC0B0-D165-4315-9B1B-C04A232455C9}" srcOrd="0" destOrd="0" presId="urn:microsoft.com/office/officeart/2005/8/layout/list1"/>
    <dgm:cxn modelId="{943FAB35-9A90-4C4A-AC5A-BFB82396380D}" type="presParOf" srcId="{813A91E9-9165-4361-B7FC-85F58E1CF7EE}" destId="{E7D4F98D-C8D2-4FD5-A203-9ABEDE2D5386}" srcOrd="1" destOrd="0" presId="urn:microsoft.com/office/officeart/2005/8/layout/list1"/>
    <dgm:cxn modelId="{7093CA96-07AC-410E-BEF8-0A7C4453625F}" type="presParOf" srcId="{4A91297E-6941-4BD2-BB4F-53DAFEEA6DD3}" destId="{68F7AC74-E0E4-42FC-8A2B-4449F347BDE8}" srcOrd="5" destOrd="0" presId="urn:microsoft.com/office/officeart/2005/8/layout/list1"/>
    <dgm:cxn modelId="{AD99E4F5-56A2-4AEE-AEE0-8EB4158A6AB8}" type="presParOf" srcId="{4A91297E-6941-4BD2-BB4F-53DAFEEA6DD3}" destId="{4EEBCBE7-289F-4244-BD38-B98A8229DB75}"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C239A0D-BEC2-47F0-A252-C3E02DF6EA5B}"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2D530D5C-702A-4A6C-8E16-8630CB64F67E}">
      <dgm:prSet/>
      <dgm:spPr/>
      <dgm:t>
        <a:bodyPr/>
        <a:lstStyle/>
        <a:p>
          <a:r>
            <a:rPr lang="en-US"/>
            <a:t>lineplot </a:t>
          </a:r>
        </a:p>
      </dgm:t>
    </dgm:pt>
    <dgm:pt modelId="{73889C29-BA14-42C1-ABE4-8855B63FDDEB}" type="parTrans" cxnId="{E68B1A19-37E0-4C73-A7CA-B82B96B41939}">
      <dgm:prSet/>
      <dgm:spPr/>
      <dgm:t>
        <a:bodyPr/>
        <a:lstStyle/>
        <a:p>
          <a:endParaRPr lang="en-US"/>
        </a:p>
      </dgm:t>
    </dgm:pt>
    <dgm:pt modelId="{9DFA0DB4-CA66-4D06-AAF4-995FC5BBAF4C}" type="sibTrans" cxnId="{E68B1A19-37E0-4C73-A7CA-B82B96B41939}">
      <dgm:prSet/>
      <dgm:spPr/>
      <dgm:t>
        <a:bodyPr/>
        <a:lstStyle/>
        <a:p>
          <a:endParaRPr lang="en-US"/>
        </a:p>
      </dgm:t>
    </dgm:pt>
    <dgm:pt modelId="{CD86C581-DBB2-4C8C-B287-27FE23C4B850}">
      <dgm:prSet/>
      <dgm:spPr/>
      <dgm:t>
        <a:bodyPr/>
        <a:lstStyle/>
        <a:p>
          <a:r>
            <a:rPr lang="en-US"/>
            <a:t>Scatter PLot</a:t>
          </a:r>
        </a:p>
      </dgm:t>
    </dgm:pt>
    <dgm:pt modelId="{180F8718-9474-43C2-8F70-E2F2D810A1D9}" type="parTrans" cxnId="{A5195EA2-C05E-4A99-8B5F-FA720CD7B394}">
      <dgm:prSet/>
      <dgm:spPr/>
      <dgm:t>
        <a:bodyPr/>
        <a:lstStyle/>
        <a:p>
          <a:endParaRPr lang="en-US"/>
        </a:p>
      </dgm:t>
    </dgm:pt>
    <dgm:pt modelId="{3553FA25-CF11-40E3-BC34-5DD2A37CDB2B}" type="sibTrans" cxnId="{A5195EA2-C05E-4A99-8B5F-FA720CD7B394}">
      <dgm:prSet/>
      <dgm:spPr/>
      <dgm:t>
        <a:bodyPr/>
        <a:lstStyle/>
        <a:p>
          <a:endParaRPr lang="en-US"/>
        </a:p>
      </dgm:t>
    </dgm:pt>
    <dgm:pt modelId="{91B3C31D-82F5-4DD1-9FF3-845A2B81B38D}">
      <dgm:prSet/>
      <dgm:spPr/>
      <dgm:t>
        <a:bodyPr/>
        <a:lstStyle/>
        <a:p>
          <a:r>
            <a:rPr lang="en-US"/>
            <a:t>Regplot</a:t>
          </a:r>
        </a:p>
      </dgm:t>
    </dgm:pt>
    <dgm:pt modelId="{B850A6CC-0C62-4B35-87E9-E497C8A8287B}" type="parTrans" cxnId="{30B6BC7F-0E36-48FE-A004-99431A457783}">
      <dgm:prSet/>
      <dgm:spPr/>
      <dgm:t>
        <a:bodyPr/>
        <a:lstStyle/>
        <a:p>
          <a:endParaRPr lang="en-US"/>
        </a:p>
      </dgm:t>
    </dgm:pt>
    <dgm:pt modelId="{93814419-EE9B-442E-8775-9B07E67F2211}" type="sibTrans" cxnId="{30B6BC7F-0E36-48FE-A004-99431A457783}">
      <dgm:prSet/>
      <dgm:spPr/>
      <dgm:t>
        <a:bodyPr/>
        <a:lstStyle/>
        <a:p>
          <a:endParaRPr lang="en-US"/>
        </a:p>
      </dgm:t>
    </dgm:pt>
    <dgm:pt modelId="{26BD6446-78DC-4B8A-9387-9350D9F91BE0}">
      <dgm:prSet/>
      <dgm:spPr/>
      <dgm:t>
        <a:bodyPr/>
        <a:lstStyle/>
        <a:p>
          <a:r>
            <a:rPr lang="en-US"/>
            <a:t>Dist plot</a:t>
          </a:r>
        </a:p>
      </dgm:t>
    </dgm:pt>
    <dgm:pt modelId="{BF5C4267-928D-4710-88B5-D76D5522AD31}" type="parTrans" cxnId="{E78F969A-CC48-4F10-8CDF-ED798C17BA86}">
      <dgm:prSet/>
      <dgm:spPr/>
      <dgm:t>
        <a:bodyPr/>
        <a:lstStyle/>
        <a:p>
          <a:endParaRPr lang="en-US"/>
        </a:p>
      </dgm:t>
    </dgm:pt>
    <dgm:pt modelId="{99529E8C-3286-41F5-ABFB-82AA3112FD95}" type="sibTrans" cxnId="{E78F969A-CC48-4F10-8CDF-ED798C17BA86}">
      <dgm:prSet/>
      <dgm:spPr/>
      <dgm:t>
        <a:bodyPr/>
        <a:lstStyle/>
        <a:p>
          <a:endParaRPr lang="en-US"/>
        </a:p>
      </dgm:t>
    </dgm:pt>
    <dgm:pt modelId="{5F0BFD5C-5AF7-45C6-86E7-8134B3C8E03D}">
      <dgm:prSet/>
      <dgm:spPr/>
      <dgm:t>
        <a:bodyPr/>
        <a:lstStyle/>
        <a:p>
          <a:r>
            <a:rPr lang="en-US"/>
            <a:t>Hist plot</a:t>
          </a:r>
        </a:p>
      </dgm:t>
    </dgm:pt>
    <dgm:pt modelId="{F7976FB8-954B-4E9C-B9C3-7C03FD9B1A94}" type="parTrans" cxnId="{974909DD-7227-458F-9E2C-64D8005B8650}">
      <dgm:prSet/>
      <dgm:spPr/>
      <dgm:t>
        <a:bodyPr/>
        <a:lstStyle/>
        <a:p>
          <a:endParaRPr lang="en-US"/>
        </a:p>
      </dgm:t>
    </dgm:pt>
    <dgm:pt modelId="{A5AEE56C-33B4-42F3-90F9-9C0094D6BFF8}" type="sibTrans" cxnId="{974909DD-7227-458F-9E2C-64D8005B8650}">
      <dgm:prSet/>
      <dgm:spPr/>
      <dgm:t>
        <a:bodyPr/>
        <a:lstStyle/>
        <a:p>
          <a:endParaRPr lang="en-US"/>
        </a:p>
      </dgm:t>
    </dgm:pt>
    <dgm:pt modelId="{2EF379F2-24E5-4FBE-899E-0D3D5208E207}">
      <dgm:prSet/>
      <dgm:spPr/>
      <dgm:t>
        <a:bodyPr/>
        <a:lstStyle/>
        <a:p>
          <a:r>
            <a:rPr lang="en-US"/>
            <a:t>Heatmap</a:t>
          </a:r>
        </a:p>
      </dgm:t>
    </dgm:pt>
    <dgm:pt modelId="{2F1794F4-6AEE-4030-BCD4-D41519EB1CEE}" type="parTrans" cxnId="{255F162E-A2E4-4AA5-BF18-C829F28879BC}">
      <dgm:prSet/>
      <dgm:spPr/>
      <dgm:t>
        <a:bodyPr/>
        <a:lstStyle/>
        <a:p>
          <a:endParaRPr lang="en-US"/>
        </a:p>
      </dgm:t>
    </dgm:pt>
    <dgm:pt modelId="{3AD64024-A128-40B6-B1F2-4098A24AB1ED}" type="sibTrans" cxnId="{255F162E-A2E4-4AA5-BF18-C829F28879BC}">
      <dgm:prSet/>
      <dgm:spPr/>
      <dgm:t>
        <a:bodyPr/>
        <a:lstStyle/>
        <a:p>
          <a:endParaRPr lang="en-US"/>
        </a:p>
      </dgm:t>
    </dgm:pt>
    <dgm:pt modelId="{1C48FED9-3E4F-400B-8A22-1BC5E7129C43}" type="pres">
      <dgm:prSet presAssocID="{CC239A0D-BEC2-47F0-A252-C3E02DF6EA5B}" presName="linear" presStyleCnt="0">
        <dgm:presLayoutVars>
          <dgm:animLvl val="lvl"/>
          <dgm:resizeHandles val="exact"/>
        </dgm:presLayoutVars>
      </dgm:prSet>
      <dgm:spPr/>
    </dgm:pt>
    <dgm:pt modelId="{C83684BC-6FE6-4C02-B281-5D64E739FAD6}" type="pres">
      <dgm:prSet presAssocID="{2D530D5C-702A-4A6C-8E16-8630CB64F67E}" presName="parentText" presStyleLbl="node1" presStyleIdx="0" presStyleCnt="6">
        <dgm:presLayoutVars>
          <dgm:chMax val="0"/>
          <dgm:bulletEnabled val="1"/>
        </dgm:presLayoutVars>
      </dgm:prSet>
      <dgm:spPr/>
    </dgm:pt>
    <dgm:pt modelId="{7E4A15F3-B7EF-4A6D-B2C1-3C51F9FB5628}" type="pres">
      <dgm:prSet presAssocID="{9DFA0DB4-CA66-4D06-AAF4-995FC5BBAF4C}" presName="spacer" presStyleCnt="0"/>
      <dgm:spPr/>
    </dgm:pt>
    <dgm:pt modelId="{C3EC6335-D35C-437A-A68B-AE92A22276B8}" type="pres">
      <dgm:prSet presAssocID="{CD86C581-DBB2-4C8C-B287-27FE23C4B850}" presName="parentText" presStyleLbl="node1" presStyleIdx="1" presStyleCnt="6">
        <dgm:presLayoutVars>
          <dgm:chMax val="0"/>
          <dgm:bulletEnabled val="1"/>
        </dgm:presLayoutVars>
      </dgm:prSet>
      <dgm:spPr/>
    </dgm:pt>
    <dgm:pt modelId="{171DA6DF-F5D1-46AB-B276-DD613EE7CB05}" type="pres">
      <dgm:prSet presAssocID="{3553FA25-CF11-40E3-BC34-5DD2A37CDB2B}" presName="spacer" presStyleCnt="0"/>
      <dgm:spPr/>
    </dgm:pt>
    <dgm:pt modelId="{F89D63E7-8FE5-4165-906E-70B39BE15284}" type="pres">
      <dgm:prSet presAssocID="{91B3C31D-82F5-4DD1-9FF3-845A2B81B38D}" presName="parentText" presStyleLbl="node1" presStyleIdx="2" presStyleCnt="6">
        <dgm:presLayoutVars>
          <dgm:chMax val="0"/>
          <dgm:bulletEnabled val="1"/>
        </dgm:presLayoutVars>
      </dgm:prSet>
      <dgm:spPr/>
    </dgm:pt>
    <dgm:pt modelId="{FDD37999-DAAB-47FA-9550-99CDE10735E5}" type="pres">
      <dgm:prSet presAssocID="{93814419-EE9B-442E-8775-9B07E67F2211}" presName="spacer" presStyleCnt="0"/>
      <dgm:spPr/>
    </dgm:pt>
    <dgm:pt modelId="{7BA0FCA0-979F-4DB9-BED9-BDC717CA8A5E}" type="pres">
      <dgm:prSet presAssocID="{26BD6446-78DC-4B8A-9387-9350D9F91BE0}" presName="parentText" presStyleLbl="node1" presStyleIdx="3" presStyleCnt="6">
        <dgm:presLayoutVars>
          <dgm:chMax val="0"/>
          <dgm:bulletEnabled val="1"/>
        </dgm:presLayoutVars>
      </dgm:prSet>
      <dgm:spPr/>
    </dgm:pt>
    <dgm:pt modelId="{19D6275F-0BB9-481B-9E69-D0FC45E02D84}" type="pres">
      <dgm:prSet presAssocID="{99529E8C-3286-41F5-ABFB-82AA3112FD95}" presName="spacer" presStyleCnt="0"/>
      <dgm:spPr/>
    </dgm:pt>
    <dgm:pt modelId="{21864B1B-03F0-485D-A350-B6971456572D}" type="pres">
      <dgm:prSet presAssocID="{5F0BFD5C-5AF7-45C6-86E7-8134B3C8E03D}" presName="parentText" presStyleLbl="node1" presStyleIdx="4" presStyleCnt="6">
        <dgm:presLayoutVars>
          <dgm:chMax val="0"/>
          <dgm:bulletEnabled val="1"/>
        </dgm:presLayoutVars>
      </dgm:prSet>
      <dgm:spPr/>
    </dgm:pt>
    <dgm:pt modelId="{25E8A6C6-D241-4349-B546-CCA6E863666A}" type="pres">
      <dgm:prSet presAssocID="{A5AEE56C-33B4-42F3-90F9-9C0094D6BFF8}" presName="spacer" presStyleCnt="0"/>
      <dgm:spPr/>
    </dgm:pt>
    <dgm:pt modelId="{DCDD0C30-7F4D-4A75-A443-F76D12525B83}" type="pres">
      <dgm:prSet presAssocID="{2EF379F2-24E5-4FBE-899E-0D3D5208E207}" presName="parentText" presStyleLbl="node1" presStyleIdx="5" presStyleCnt="6">
        <dgm:presLayoutVars>
          <dgm:chMax val="0"/>
          <dgm:bulletEnabled val="1"/>
        </dgm:presLayoutVars>
      </dgm:prSet>
      <dgm:spPr/>
    </dgm:pt>
  </dgm:ptLst>
  <dgm:cxnLst>
    <dgm:cxn modelId="{4CC25104-DDE8-4179-8DA9-AC6DD453950C}" type="presOf" srcId="{CD86C581-DBB2-4C8C-B287-27FE23C4B850}" destId="{C3EC6335-D35C-437A-A68B-AE92A22276B8}" srcOrd="0" destOrd="0" presId="urn:microsoft.com/office/officeart/2005/8/layout/vList2"/>
    <dgm:cxn modelId="{E68B1A19-37E0-4C73-A7CA-B82B96B41939}" srcId="{CC239A0D-BEC2-47F0-A252-C3E02DF6EA5B}" destId="{2D530D5C-702A-4A6C-8E16-8630CB64F67E}" srcOrd="0" destOrd="0" parTransId="{73889C29-BA14-42C1-ABE4-8855B63FDDEB}" sibTransId="{9DFA0DB4-CA66-4D06-AAF4-995FC5BBAF4C}"/>
    <dgm:cxn modelId="{255F162E-A2E4-4AA5-BF18-C829F28879BC}" srcId="{CC239A0D-BEC2-47F0-A252-C3E02DF6EA5B}" destId="{2EF379F2-24E5-4FBE-899E-0D3D5208E207}" srcOrd="5" destOrd="0" parTransId="{2F1794F4-6AEE-4030-BCD4-D41519EB1CEE}" sibTransId="{3AD64024-A128-40B6-B1F2-4098A24AB1ED}"/>
    <dgm:cxn modelId="{CA644E4A-5A46-4B21-B77B-A0821FC639EA}" type="presOf" srcId="{91B3C31D-82F5-4DD1-9FF3-845A2B81B38D}" destId="{F89D63E7-8FE5-4165-906E-70B39BE15284}" srcOrd="0" destOrd="0" presId="urn:microsoft.com/office/officeart/2005/8/layout/vList2"/>
    <dgm:cxn modelId="{9FF4234C-D1ED-41F8-9C21-91691DEC4C94}" type="presOf" srcId="{2EF379F2-24E5-4FBE-899E-0D3D5208E207}" destId="{DCDD0C30-7F4D-4A75-A443-F76D12525B83}" srcOrd="0" destOrd="0" presId="urn:microsoft.com/office/officeart/2005/8/layout/vList2"/>
    <dgm:cxn modelId="{63DAC175-0971-4581-9ACD-2E6EECF206B5}" type="presOf" srcId="{5F0BFD5C-5AF7-45C6-86E7-8134B3C8E03D}" destId="{21864B1B-03F0-485D-A350-B6971456572D}" srcOrd="0" destOrd="0" presId="urn:microsoft.com/office/officeart/2005/8/layout/vList2"/>
    <dgm:cxn modelId="{E8C86478-E8DD-41EF-8476-5FE7B5E6226F}" type="presOf" srcId="{2D530D5C-702A-4A6C-8E16-8630CB64F67E}" destId="{C83684BC-6FE6-4C02-B281-5D64E739FAD6}" srcOrd="0" destOrd="0" presId="urn:microsoft.com/office/officeart/2005/8/layout/vList2"/>
    <dgm:cxn modelId="{30B6BC7F-0E36-48FE-A004-99431A457783}" srcId="{CC239A0D-BEC2-47F0-A252-C3E02DF6EA5B}" destId="{91B3C31D-82F5-4DD1-9FF3-845A2B81B38D}" srcOrd="2" destOrd="0" parTransId="{B850A6CC-0C62-4B35-87E9-E497C8A8287B}" sibTransId="{93814419-EE9B-442E-8775-9B07E67F2211}"/>
    <dgm:cxn modelId="{E78F969A-CC48-4F10-8CDF-ED798C17BA86}" srcId="{CC239A0D-BEC2-47F0-A252-C3E02DF6EA5B}" destId="{26BD6446-78DC-4B8A-9387-9350D9F91BE0}" srcOrd="3" destOrd="0" parTransId="{BF5C4267-928D-4710-88B5-D76D5522AD31}" sibTransId="{99529E8C-3286-41F5-ABFB-82AA3112FD95}"/>
    <dgm:cxn modelId="{A5195EA2-C05E-4A99-8B5F-FA720CD7B394}" srcId="{CC239A0D-BEC2-47F0-A252-C3E02DF6EA5B}" destId="{CD86C581-DBB2-4C8C-B287-27FE23C4B850}" srcOrd="1" destOrd="0" parTransId="{180F8718-9474-43C2-8F70-E2F2D810A1D9}" sibTransId="{3553FA25-CF11-40E3-BC34-5DD2A37CDB2B}"/>
    <dgm:cxn modelId="{A68712AB-62AF-416D-8A01-D860A4CF6B89}" type="presOf" srcId="{CC239A0D-BEC2-47F0-A252-C3E02DF6EA5B}" destId="{1C48FED9-3E4F-400B-8A22-1BC5E7129C43}" srcOrd="0" destOrd="0" presId="urn:microsoft.com/office/officeart/2005/8/layout/vList2"/>
    <dgm:cxn modelId="{159641B4-3071-4EFA-82FE-35A4E255FBAD}" type="presOf" srcId="{26BD6446-78DC-4B8A-9387-9350D9F91BE0}" destId="{7BA0FCA0-979F-4DB9-BED9-BDC717CA8A5E}" srcOrd="0" destOrd="0" presId="urn:microsoft.com/office/officeart/2005/8/layout/vList2"/>
    <dgm:cxn modelId="{974909DD-7227-458F-9E2C-64D8005B8650}" srcId="{CC239A0D-BEC2-47F0-A252-C3E02DF6EA5B}" destId="{5F0BFD5C-5AF7-45C6-86E7-8134B3C8E03D}" srcOrd="4" destOrd="0" parTransId="{F7976FB8-954B-4E9C-B9C3-7C03FD9B1A94}" sibTransId="{A5AEE56C-33B4-42F3-90F9-9C0094D6BFF8}"/>
    <dgm:cxn modelId="{3A28E34C-3658-41F3-B752-65A5FA64DBA4}" type="presParOf" srcId="{1C48FED9-3E4F-400B-8A22-1BC5E7129C43}" destId="{C83684BC-6FE6-4C02-B281-5D64E739FAD6}" srcOrd="0" destOrd="0" presId="urn:microsoft.com/office/officeart/2005/8/layout/vList2"/>
    <dgm:cxn modelId="{0B25C54F-18D0-486C-B113-8C57BF7A9050}" type="presParOf" srcId="{1C48FED9-3E4F-400B-8A22-1BC5E7129C43}" destId="{7E4A15F3-B7EF-4A6D-B2C1-3C51F9FB5628}" srcOrd="1" destOrd="0" presId="urn:microsoft.com/office/officeart/2005/8/layout/vList2"/>
    <dgm:cxn modelId="{E73D3716-11EF-4661-B40F-E6FE1BCDE733}" type="presParOf" srcId="{1C48FED9-3E4F-400B-8A22-1BC5E7129C43}" destId="{C3EC6335-D35C-437A-A68B-AE92A22276B8}" srcOrd="2" destOrd="0" presId="urn:microsoft.com/office/officeart/2005/8/layout/vList2"/>
    <dgm:cxn modelId="{6AC1775E-6951-4593-AE21-BDC6797DD0D2}" type="presParOf" srcId="{1C48FED9-3E4F-400B-8A22-1BC5E7129C43}" destId="{171DA6DF-F5D1-46AB-B276-DD613EE7CB05}" srcOrd="3" destOrd="0" presId="urn:microsoft.com/office/officeart/2005/8/layout/vList2"/>
    <dgm:cxn modelId="{D480E5C9-6B62-4466-B718-76C19937CBAB}" type="presParOf" srcId="{1C48FED9-3E4F-400B-8A22-1BC5E7129C43}" destId="{F89D63E7-8FE5-4165-906E-70B39BE15284}" srcOrd="4" destOrd="0" presId="urn:microsoft.com/office/officeart/2005/8/layout/vList2"/>
    <dgm:cxn modelId="{5EDACE62-DDCB-4F25-B54D-C34FB2F5A532}" type="presParOf" srcId="{1C48FED9-3E4F-400B-8A22-1BC5E7129C43}" destId="{FDD37999-DAAB-47FA-9550-99CDE10735E5}" srcOrd="5" destOrd="0" presId="urn:microsoft.com/office/officeart/2005/8/layout/vList2"/>
    <dgm:cxn modelId="{8641CBEF-E847-402D-B1AD-D00D2837B96E}" type="presParOf" srcId="{1C48FED9-3E4F-400B-8A22-1BC5E7129C43}" destId="{7BA0FCA0-979F-4DB9-BED9-BDC717CA8A5E}" srcOrd="6" destOrd="0" presId="urn:microsoft.com/office/officeart/2005/8/layout/vList2"/>
    <dgm:cxn modelId="{0DAC686F-9C12-4D14-80E1-E8F056775499}" type="presParOf" srcId="{1C48FED9-3E4F-400B-8A22-1BC5E7129C43}" destId="{19D6275F-0BB9-481B-9E69-D0FC45E02D84}" srcOrd="7" destOrd="0" presId="urn:microsoft.com/office/officeart/2005/8/layout/vList2"/>
    <dgm:cxn modelId="{FEDE9FF7-686B-4AEE-9C67-5E74B1BECBBC}" type="presParOf" srcId="{1C48FED9-3E4F-400B-8A22-1BC5E7129C43}" destId="{21864B1B-03F0-485D-A350-B6971456572D}" srcOrd="8" destOrd="0" presId="urn:microsoft.com/office/officeart/2005/8/layout/vList2"/>
    <dgm:cxn modelId="{A7148EBC-F8E2-4D89-BCFE-24D06724F45D}" type="presParOf" srcId="{1C48FED9-3E4F-400B-8A22-1BC5E7129C43}" destId="{25E8A6C6-D241-4349-B546-CCA6E863666A}" srcOrd="9" destOrd="0" presId="urn:microsoft.com/office/officeart/2005/8/layout/vList2"/>
    <dgm:cxn modelId="{FED43D32-4627-421A-A0BD-C4BF20B985CD}" type="presParOf" srcId="{1C48FED9-3E4F-400B-8A22-1BC5E7129C43}" destId="{DCDD0C30-7F4D-4A75-A443-F76D12525B83}"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D3139B8-B2E9-4FFD-BFBC-B1738F61AFD9}" type="doc">
      <dgm:prSet loTypeId="urn:microsoft.com/office/officeart/2005/8/layout/hierarchy1" loCatId="hierarchy" qsTypeId="urn:microsoft.com/office/officeart/2005/8/quickstyle/simple5" qsCatId="simple" csTypeId="urn:microsoft.com/office/officeart/2005/8/colors/colorful1" csCatId="colorful"/>
      <dgm:spPr/>
      <dgm:t>
        <a:bodyPr/>
        <a:lstStyle/>
        <a:p>
          <a:endParaRPr lang="en-US"/>
        </a:p>
      </dgm:t>
    </dgm:pt>
    <dgm:pt modelId="{39FFD17C-A1C1-42DA-A59F-BBC43B69034B}">
      <dgm:prSet/>
      <dgm:spPr/>
      <dgm:t>
        <a:bodyPr/>
        <a:lstStyle/>
        <a:p>
          <a:r>
            <a:rPr lang="en-US"/>
            <a:t>Categorical data is a type of data that is used to group information with similar characteristics, while numerical data is a type of data that expresses information in the form of numbers.</a:t>
          </a:r>
        </a:p>
      </dgm:t>
    </dgm:pt>
    <dgm:pt modelId="{1B60ECB6-B479-418E-8D4C-B759AEDB6DE2}" type="parTrans" cxnId="{C6656899-E399-4FCD-9576-A6222EA55300}">
      <dgm:prSet/>
      <dgm:spPr/>
      <dgm:t>
        <a:bodyPr/>
        <a:lstStyle/>
        <a:p>
          <a:endParaRPr lang="en-US"/>
        </a:p>
      </dgm:t>
    </dgm:pt>
    <dgm:pt modelId="{747B7BD9-4B41-4916-BE3E-9F1231277849}" type="sibTrans" cxnId="{C6656899-E399-4FCD-9576-A6222EA55300}">
      <dgm:prSet/>
      <dgm:spPr/>
      <dgm:t>
        <a:bodyPr/>
        <a:lstStyle/>
        <a:p>
          <a:endParaRPr lang="en-US"/>
        </a:p>
      </dgm:t>
    </dgm:pt>
    <dgm:pt modelId="{92D697D4-884F-4AD6-B528-E37E519B5957}">
      <dgm:prSet/>
      <dgm:spPr/>
      <dgm:t>
        <a:bodyPr/>
        <a:lstStyle/>
        <a:p>
          <a:r>
            <a:rPr lang="en-US"/>
            <a:t>Example of categorical data: </a:t>
          </a:r>
          <a:r>
            <a:rPr lang="en-US" b="1"/>
            <a:t>gender</a:t>
          </a:r>
          <a:endParaRPr lang="en-US"/>
        </a:p>
      </dgm:t>
    </dgm:pt>
    <dgm:pt modelId="{CF19B7AB-EC13-4A9E-B741-39B0779C9CB0}" type="parTrans" cxnId="{5C14021E-46EA-4E05-8269-44A2C61C9CF5}">
      <dgm:prSet/>
      <dgm:spPr/>
      <dgm:t>
        <a:bodyPr/>
        <a:lstStyle/>
        <a:p>
          <a:endParaRPr lang="en-US"/>
        </a:p>
      </dgm:t>
    </dgm:pt>
    <dgm:pt modelId="{4113DD06-7E0F-413F-950A-04DD2D194901}" type="sibTrans" cxnId="{5C14021E-46EA-4E05-8269-44A2C61C9CF5}">
      <dgm:prSet/>
      <dgm:spPr/>
      <dgm:t>
        <a:bodyPr/>
        <a:lstStyle/>
        <a:p>
          <a:endParaRPr lang="en-US"/>
        </a:p>
      </dgm:t>
    </dgm:pt>
    <dgm:pt modelId="{BB144A36-F5B9-4652-8598-3E84962D1A2D}" type="pres">
      <dgm:prSet presAssocID="{9D3139B8-B2E9-4FFD-BFBC-B1738F61AFD9}" presName="hierChild1" presStyleCnt="0">
        <dgm:presLayoutVars>
          <dgm:chPref val="1"/>
          <dgm:dir/>
          <dgm:animOne val="branch"/>
          <dgm:animLvl val="lvl"/>
          <dgm:resizeHandles/>
        </dgm:presLayoutVars>
      </dgm:prSet>
      <dgm:spPr/>
    </dgm:pt>
    <dgm:pt modelId="{72D26975-C023-4476-B889-7A894F26BC21}" type="pres">
      <dgm:prSet presAssocID="{39FFD17C-A1C1-42DA-A59F-BBC43B69034B}" presName="hierRoot1" presStyleCnt="0"/>
      <dgm:spPr/>
    </dgm:pt>
    <dgm:pt modelId="{397B0189-8731-4D5F-AD6F-D486612C7455}" type="pres">
      <dgm:prSet presAssocID="{39FFD17C-A1C1-42DA-A59F-BBC43B69034B}" presName="composite" presStyleCnt="0"/>
      <dgm:spPr/>
    </dgm:pt>
    <dgm:pt modelId="{51CFA373-5C82-4A3E-9AF9-73E938657E21}" type="pres">
      <dgm:prSet presAssocID="{39FFD17C-A1C1-42DA-A59F-BBC43B69034B}" presName="background" presStyleLbl="node0" presStyleIdx="0" presStyleCnt="2"/>
      <dgm:spPr/>
    </dgm:pt>
    <dgm:pt modelId="{A450D779-CA21-46FF-9422-604EECBC5D17}" type="pres">
      <dgm:prSet presAssocID="{39FFD17C-A1C1-42DA-A59F-BBC43B69034B}" presName="text" presStyleLbl="fgAcc0" presStyleIdx="0" presStyleCnt="2">
        <dgm:presLayoutVars>
          <dgm:chPref val="3"/>
        </dgm:presLayoutVars>
      </dgm:prSet>
      <dgm:spPr/>
    </dgm:pt>
    <dgm:pt modelId="{0FA0C2A4-6668-4456-A177-5F477FA15D63}" type="pres">
      <dgm:prSet presAssocID="{39FFD17C-A1C1-42DA-A59F-BBC43B69034B}" presName="hierChild2" presStyleCnt="0"/>
      <dgm:spPr/>
    </dgm:pt>
    <dgm:pt modelId="{D5390E26-AABB-4B8E-B1F2-C8580CF0403C}" type="pres">
      <dgm:prSet presAssocID="{92D697D4-884F-4AD6-B528-E37E519B5957}" presName="hierRoot1" presStyleCnt="0"/>
      <dgm:spPr/>
    </dgm:pt>
    <dgm:pt modelId="{F8DB45F4-5B32-45A8-91FA-529632D46765}" type="pres">
      <dgm:prSet presAssocID="{92D697D4-884F-4AD6-B528-E37E519B5957}" presName="composite" presStyleCnt="0"/>
      <dgm:spPr/>
    </dgm:pt>
    <dgm:pt modelId="{5BC7714D-CBF1-4739-BDD2-2B9872FB0151}" type="pres">
      <dgm:prSet presAssocID="{92D697D4-884F-4AD6-B528-E37E519B5957}" presName="background" presStyleLbl="node0" presStyleIdx="1" presStyleCnt="2"/>
      <dgm:spPr/>
    </dgm:pt>
    <dgm:pt modelId="{7A0F4C44-298D-4C86-944D-7AD541D1C244}" type="pres">
      <dgm:prSet presAssocID="{92D697D4-884F-4AD6-B528-E37E519B5957}" presName="text" presStyleLbl="fgAcc0" presStyleIdx="1" presStyleCnt="2">
        <dgm:presLayoutVars>
          <dgm:chPref val="3"/>
        </dgm:presLayoutVars>
      </dgm:prSet>
      <dgm:spPr/>
    </dgm:pt>
    <dgm:pt modelId="{EE16AF57-CA03-4D0E-AE9B-AA5F684AEB97}" type="pres">
      <dgm:prSet presAssocID="{92D697D4-884F-4AD6-B528-E37E519B5957}" presName="hierChild2" presStyleCnt="0"/>
      <dgm:spPr/>
    </dgm:pt>
  </dgm:ptLst>
  <dgm:cxnLst>
    <dgm:cxn modelId="{C0234C1C-037F-4165-94E6-FE896529018B}" type="presOf" srcId="{9D3139B8-B2E9-4FFD-BFBC-B1738F61AFD9}" destId="{BB144A36-F5B9-4652-8598-3E84962D1A2D}" srcOrd="0" destOrd="0" presId="urn:microsoft.com/office/officeart/2005/8/layout/hierarchy1"/>
    <dgm:cxn modelId="{5C14021E-46EA-4E05-8269-44A2C61C9CF5}" srcId="{9D3139B8-B2E9-4FFD-BFBC-B1738F61AFD9}" destId="{92D697D4-884F-4AD6-B528-E37E519B5957}" srcOrd="1" destOrd="0" parTransId="{CF19B7AB-EC13-4A9E-B741-39B0779C9CB0}" sibTransId="{4113DD06-7E0F-413F-950A-04DD2D194901}"/>
    <dgm:cxn modelId="{763E652B-4654-4518-8775-82ACF067C43D}" type="presOf" srcId="{39FFD17C-A1C1-42DA-A59F-BBC43B69034B}" destId="{A450D779-CA21-46FF-9422-604EECBC5D17}" srcOrd="0" destOrd="0" presId="urn:microsoft.com/office/officeart/2005/8/layout/hierarchy1"/>
    <dgm:cxn modelId="{69115B2D-E824-417A-8BBE-FA53DD0A471C}" type="presOf" srcId="{92D697D4-884F-4AD6-B528-E37E519B5957}" destId="{7A0F4C44-298D-4C86-944D-7AD541D1C244}" srcOrd="0" destOrd="0" presId="urn:microsoft.com/office/officeart/2005/8/layout/hierarchy1"/>
    <dgm:cxn modelId="{C6656899-E399-4FCD-9576-A6222EA55300}" srcId="{9D3139B8-B2E9-4FFD-BFBC-B1738F61AFD9}" destId="{39FFD17C-A1C1-42DA-A59F-BBC43B69034B}" srcOrd="0" destOrd="0" parTransId="{1B60ECB6-B479-418E-8D4C-B759AEDB6DE2}" sibTransId="{747B7BD9-4B41-4916-BE3E-9F1231277849}"/>
    <dgm:cxn modelId="{63BD0CEE-0675-4828-A2AF-1056BF2CAD64}" type="presParOf" srcId="{BB144A36-F5B9-4652-8598-3E84962D1A2D}" destId="{72D26975-C023-4476-B889-7A894F26BC21}" srcOrd="0" destOrd="0" presId="urn:microsoft.com/office/officeart/2005/8/layout/hierarchy1"/>
    <dgm:cxn modelId="{E7776E4E-490B-4E19-A553-FB5DED568DFD}" type="presParOf" srcId="{72D26975-C023-4476-B889-7A894F26BC21}" destId="{397B0189-8731-4D5F-AD6F-D486612C7455}" srcOrd="0" destOrd="0" presId="urn:microsoft.com/office/officeart/2005/8/layout/hierarchy1"/>
    <dgm:cxn modelId="{5F3D78A1-66F6-4DB1-93A4-AFBDEEB36328}" type="presParOf" srcId="{397B0189-8731-4D5F-AD6F-D486612C7455}" destId="{51CFA373-5C82-4A3E-9AF9-73E938657E21}" srcOrd="0" destOrd="0" presId="urn:microsoft.com/office/officeart/2005/8/layout/hierarchy1"/>
    <dgm:cxn modelId="{8870BA1F-61DD-4FAB-95E6-F24142052E6B}" type="presParOf" srcId="{397B0189-8731-4D5F-AD6F-D486612C7455}" destId="{A450D779-CA21-46FF-9422-604EECBC5D17}" srcOrd="1" destOrd="0" presId="urn:microsoft.com/office/officeart/2005/8/layout/hierarchy1"/>
    <dgm:cxn modelId="{8640B5FA-5858-4863-9D73-5AF3A30932A7}" type="presParOf" srcId="{72D26975-C023-4476-B889-7A894F26BC21}" destId="{0FA0C2A4-6668-4456-A177-5F477FA15D63}" srcOrd="1" destOrd="0" presId="urn:microsoft.com/office/officeart/2005/8/layout/hierarchy1"/>
    <dgm:cxn modelId="{0ADE6F27-2751-411F-86E8-32C06EAABF18}" type="presParOf" srcId="{BB144A36-F5B9-4652-8598-3E84962D1A2D}" destId="{D5390E26-AABB-4B8E-B1F2-C8580CF0403C}" srcOrd="1" destOrd="0" presId="urn:microsoft.com/office/officeart/2005/8/layout/hierarchy1"/>
    <dgm:cxn modelId="{61B0D1D3-91DD-4FD3-91B0-A13E2E67E1EB}" type="presParOf" srcId="{D5390E26-AABB-4B8E-B1F2-C8580CF0403C}" destId="{F8DB45F4-5B32-45A8-91FA-529632D46765}" srcOrd="0" destOrd="0" presId="urn:microsoft.com/office/officeart/2005/8/layout/hierarchy1"/>
    <dgm:cxn modelId="{AA8BBFF6-A5A5-4328-A664-52A44E850CA7}" type="presParOf" srcId="{F8DB45F4-5B32-45A8-91FA-529632D46765}" destId="{5BC7714D-CBF1-4739-BDD2-2B9872FB0151}" srcOrd="0" destOrd="0" presId="urn:microsoft.com/office/officeart/2005/8/layout/hierarchy1"/>
    <dgm:cxn modelId="{C81AA4F5-3828-4EB5-84D8-6B62E033A36E}" type="presParOf" srcId="{F8DB45F4-5B32-45A8-91FA-529632D46765}" destId="{7A0F4C44-298D-4C86-944D-7AD541D1C244}" srcOrd="1" destOrd="0" presId="urn:microsoft.com/office/officeart/2005/8/layout/hierarchy1"/>
    <dgm:cxn modelId="{9B1E3648-D10E-41CC-A815-2AC9FF412177}" type="presParOf" srcId="{D5390E26-AABB-4B8E-B1F2-C8580CF0403C}" destId="{EE16AF57-CA03-4D0E-AE9B-AA5F684AEB97}"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3E57317-7008-4F04-9602-4B6B97C81637}"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478AA849-FD7E-4DF4-841B-C432DB0A3E99}">
      <dgm:prSet/>
      <dgm:spPr/>
      <dgm:t>
        <a:bodyPr/>
        <a:lstStyle/>
        <a:p>
          <a:r>
            <a:rPr lang="en-US"/>
            <a:t>Nominal: The nominal data called</a:t>
          </a:r>
          <a:r>
            <a:rPr lang="en-US" b="1" i="1"/>
            <a:t> labelled/named</a:t>
          </a:r>
          <a:r>
            <a:rPr lang="en-US"/>
            <a:t> data. Allowed to change the order of categories, change in order doesn’t affect its value. For example, Gender (Male/Female/Other), Age Groups (Young/Adult/Old), etc.</a:t>
          </a:r>
        </a:p>
      </dgm:t>
    </dgm:pt>
    <dgm:pt modelId="{AB7D7C45-FA21-461B-B949-46A5F3FC121C}" type="parTrans" cxnId="{9DD9866B-33B8-47D6-A726-D0C751DCD408}">
      <dgm:prSet/>
      <dgm:spPr/>
      <dgm:t>
        <a:bodyPr/>
        <a:lstStyle/>
        <a:p>
          <a:endParaRPr lang="en-US"/>
        </a:p>
      </dgm:t>
    </dgm:pt>
    <dgm:pt modelId="{FD0E1EF3-DD99-452B-A206-5C1DBB05B5F3}" type="sibTrans" cxnId="{9DD9866B-33B8-47D6-A726-D0C751DCD408}">
      <dgm:prSet/>
      <dgm:spPr/>
      <dgm:t>
        <a:bodyPr/>
        <a:lstStyle/>
        <a:p>
          <a:endParaRPr lang="en-US"/>
        </a:p>
      </dgm:t>
    </dgm:pt>
    <dgm:pt modelId="{F0D0A858-DEA9-4C45-97D6-2717D704C7D6}">
      <dgm:prSet/>
      <dgm:spPr/>
      <dgm:t>
        <a:bodyPr/>
        <a:lstStyle/>
        <a:p>
          <a:r>
            <a:rPr lang="en-US"/>
            <a:t>Ordinal Data</a:t>
          </a:r>
          <a:r>
            <a:rPr lang="en-US" b="1"/>
            <a:t>:</a:t>
          </a:r>
          <a:r>
            <a:rPr lang="en-US"/>
            <a:t> Represent </a:t>
          </a:r>
          <a:r>
            <a:rPr lang="en-US" b="1" i="1"/>
            <a:t>discretely and ordered units</a:t>
          </a:r>
          <a:r>
            <a:rPr lang="en-US"/>
            <a:t>. It is same as nominal data but have ordered/rank. Not allowed to change the order of categories. For example, Ranks: 1st/2nd/3rd, Education: (High School/Undergrads/Postgrads/Doctorate), etc.</a:t>
          </a:r>
        </a:p>
      </dgm:t>
    </dgm:pt>
    <dgm:pt modelId="{AA444F3B-6DA2-449A-8375-46107C1F80B3}" type="parTrans" cxnId="{58780351-E417-47F5-9C3E-36FBF8D45F77}">
      <dgm:prSet/>
      <dgm:spPr/>
      <dgm:t>
        <a:bodyPr/>
        <a:lstStyle/>
        <a:p>
          <a:endParaRPr lang="en-US"/>
        </a:p>
      </dgm:t>
    </dgm:pt>
    <dgm:pt modelId="{B38EFC54-D649-4C6E-922A-4869A7F3E919}" type="sibTrans" cxnId="{58780351-E417-47F5-9C3E-36FBF8D45F77}">
      <dgm:prSet/>
      <dgm:spPr/>
      <dgm:t>
        <a:bodyPr/>
        <a:lstStyle/>
        <a:p>
          <a:endParaRPr lang="en-US"/>
        </a:p>
      </dgm:t>
    </dgm:pt>
    <dgm:pt modelId="{06EF8E15-1187-4B23-B381-2BA756EBAC70}" type="pres">
      <dgm:prSet presAssocID="{33E57317-7008-4F04-9602-4B6B97C81637}" presName="linear" presStyleCnt="0">
        <dgm:presLayoutVars>
          <dgm:animLvl val="lvl"/>
          <dgm:resizeHandles val="exact"/>
        </dgm:presLayoutVars>
      </dgm:prSet>
      <dgm:spPr/>
    </dgm:pt>
    <dgm:pt modelId="{7E40F56E-7540-40DC-9451-40731AC0BEAD}" type="pres">
      <dgm:prSet presAssocID="{478AA849-FD7E-4DF4-841B-C432DB0A3E99}" presName="parentText" presStyleLbl="node1" presStyleIdx="0" presStyleCnt="2">
        <dgm:presLayoutVars>
          <dgm:chMax val="0"/>
          <dgm:bulletEnabled val="1"/>
        </dgm:presLayoutVars>
      </dgm:prSet>
      <dgm:spPr/>
    </dgm:pt>
    <dgm:pt modelId="{FCADCE1C-D3EA-4C4C-8905-2B7628AD35C3}" type="pres">
      <dgm:prSet presAssocID="{FD0E1EF3-DD99-452B-A206-5C1DBB05B5F3}" presName="spacer" presStyleCnt="0"/>
      <dgm:spPr/>
    </dgm:pt>
    <dgm:pt modelId="{5BE01EDF-A2CC-43A3-93D1-6B0B3E4ABBB9}" type="pres">
      <dgm:prSet presAssocID="{F0D0A858-DEA9-4C45-97D6-2717D704C7D6}" presName="parentText" presStyleLbl="node1" presStyleIdx="1" presStyleCnt="2">
        <dgm:presLayoutVars>
          <dgm:chMax val="0"/>
          <dgm:bulletEnabled val="1"/>
        </dgm:presLayoutVars>
      </dgm:prSet>
      <dgm:spPr/>
    </dgm:pt>
  </dgm:ptLst>
  <dgm:cxnLst>
    <dgm:cxn modelId="{75A8BC26-4B8E-42C4-9A2E-2F2352F4AA1B}" type="presOf" srcId="{F0D0A858-DEA9-4C45-97D6-2717D704C7D6}" destId="{5BE01EDF-A2CC-43A3-93D1-6B0B3E4ABBB9}" srcOrd="0" destOrd="0" presId="urn:microsoft.com/office/officeart/2005/8/layout/vList2"/>
    <dgm:cxn modelId="{9DD9866B-33B8-47D6-A726-D0C751DCD408}" srcId="{33E57317-7008-4F04-9602-4B6B97C81637}" destId="{478AA849-FD7E-4DF4-841B-C432DB0A3E99}" srcOrd="0" destOrd="0" parTransId="{AB7D7C45-FA21-461B-B949-46A5F3FC121C}" sibTransId="{FD0E1EF3-DD99-452B-A206-5C1DBB05B5F3}"/>
    <dgm:cxn modelId="{58780351-E417-47F5-9C3E-36FBF8D45F77}" srcId="{33E57317-7008-4F04-9602-4B6B97C81637}" destId="{F0D0A858-DEA9-4C45-97D6-2717D704C7D6}" srcOrd="1" destOrd="0" parTransId="{AA444F3B-6DA2-449A-8375-46107C1F80B3}" sibTransId="{B38EFC54-D649-4C6E-922A-4869A7F3E919}"/>
    <dgm:cxn modelId="{E9C8C798-3A92-4006-96FB-AD35E0D8712F}" type="presOf" srcId="{33E57317-7008-4F04-9602-4B6B97C81637}" destId="{06EF8E15-1187-4B23-B381-2BA756EBAC70}" srcOrd="0" destOrd="0" presId="urn:microsoft.com/office/officeart/2005/8/layout/vList2"/>
    <dgm:cxn modelId="{22FCFBA4-3BF3-4E2C-8868-63C9D3583E97}" type="presOf" srcId="{478AA849-FD7E-4DF4-841B-C432DB0A3E99}" destId="{7E40F56E-7540-40DC-9451-40731AC0BEAD}" srcOrd="0" destOrd="0" presId="urn:microsoft.com/office/officeart/2005/8/layout/vList2"/>
    <dgm:cxn modelId="{96D9EF52-072E-4AC3-BD1C-36E75C52C791}" type="presParOf" srcId="{06EF8E15-1187-4B23-B381-2BA756EBAC70}" destId="{7E40F56E-7540-40DC-9451-40731AC0BEAD}" srcOrd="0" destOrd="0" presId="urn:microsoft.com/office/officeart/2005/8/layout/vList2"/>
    <dgm:cxn modelId="{5332C33C-B1A5-49F8-995B-A0E6FE4FEE78}" type="presParOf" srcId="{06EF8E15-1187-4B23-B381-2BA756EBAC70}" destId="{FCADCE1C-D3EA-4C4C-8905-2B7628AD35C3}" srcOrd="1" destOrd="0" presId="urn:microsoft.com/office/officeart/2005/8/layout/vList2"/>
    <dgm:cxn modelId="{2FC7C2D2-DA1A-49FC-8773-2A1A04B70E46}" type="presParOf" srcId="{06EF8E15-1187-4B23-B381-2BA756EBAC70}" destId="{5BE01EDF-A2CC-43A3-93D1-6B0B3E4ABBB9}"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697C0B-75F0-4976-924B-728708A941D2}">
      <dsp:nvSpPr>
        <dsp:cNvPr id="0" name=""/>
        <dsp:cNvSpPr/>
      </dsp:nvSpPr>
      <dsp:spPr>
        <a:xfrm>
          <a:off x="0" y="33263"/>
          <a:ext cx="6263640" cy="12472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marL="0" lvl="0" indent="0" algn="l" defTabSz="2311400">
            <a:lnSpc>
              <a:spcPct val="90000"/>
            </a:lnSpc>
            <a:spcBef>
              <a:spcPct val="0"/>
            </a:spcBef>
            <a:spcAft>
              <a:spcPct val="35000"/>
            </a:spcAft>
            <a:buNone/>
          </a:pPr>
          <a:r>
            <a:rPr lang="en-US" sz="5200" kern="1200"/>
            <a:t>Pd.read_csv()</a:t>
          </a:r>
        </a:p>
      </dsp:txBody>
      <dsp:txXfrm>
        <a:off x="60884" y="94147"/>
        <a:ext cx="6141872" cy="1125452"/>
      </dsp:txXfrm>
    </dsp:sp>
    <dsp:sp modelId="{6585214E-7B25-4AF4-90E9-C2F923F8CEAB}">
      <dsp:nvSpPr>
        <dsp:cNvPr id="0" name=""/>
        <dsp:cNvSpPr/>
      </dsp:nvSpPr>
      <dsp:spPr>
        <a:xfrm>
          <a:off x="0" y="1430243"/>
          <a:ext cx="6263640" cy="1247220"/>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marL="0" lvl="0" indent="0" algn="l" defTabSz="2311400">
            <a:lnSpc>
              <a:spcPct val="90000"/>
            </a:lnSpc>
            <a:spcBef>
              <a:spcPct val="0"/>
            </a:spcBef>
            <a:spcAft>
              <a:spcPct val="35000"/>
            </a:spcAft>
            <a:buNone/>
          </a:pPr>
          <a:r>
            <a:rPr lang="en-US" sz="5200" kern="1200"/>
            <a:t>Pd.read_excel()</a:t>
          </a:r>
        </a:p>
      </dsp:txBody>
      <dsp:txXfrm>
        <a:off x="60884" y="1491127"/>
        <a:ext cx="6141872" cy="1125452"/>
      </dsp:txXfrm>
    </dsp:sp>
    <dsp:sp modelId="{A6189531-FD83-4912-97D5-31E9B5144413}">
      <dsp:nvSpPr>
        <dsp:cNvPr id="0" name=""/>
        <dsp:cNvSpPr/>
      </dsp:nvSpPr>
      <dsp:spPr>
        <a:xfrm>
          <a:off x="0" y="2827223"/>
          <a:ext cx="6263640" cy="1247220"/>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marL="0" lvl="0" indent="0" algn="l" defTabSz="2311400">
            <a:lnSpc>
              <a:spcPct val="90000"/>
            </a:lnSpc>
            <a:spcBef>
              <a:spcPct val="0"/>
            </a:spcBef>
            <a:spcAft>
              <a:spcPct val="35000"/>
            </a:spcAft>
            <a:buNone/>
          </a:pPr>
          <a:r>
            <a:rPr lang="en-US" sz="5200" kern="1200"/>
            <a:t>Pd.read_html()</a:t>
          </a:r>
        </a:p>
      </dsp:txBody>
      <dsp:txXfrm>
        <a:off x="60884" y="2888107"/>
        <a:ext cx="6141872" cy="1125452"/>
      </dsp:txXfrm>
    </dsp:sp>
    <dsp:sp modelId="{1BCC38AA-0B45-40D8-8420-A78774F17C4F}">
      <dsp:nvSpPr>
        <dsp:cNvPr id="0" name=""/>
        <dsp:cNvSpPr/>
      </dsp:nvSpPr>
      <dsp:spPr>
        <a:xfrm>
          <a:off x="0" y="4224204"/>
          <a:ext cx="6263640" cy="124722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marL="0" lvl="0" indent="0" algn="l" defTabSz="2311400">
            <a:lnSpc>
              <a:spcPct val="90000"/>
            </a:lnSpc>
            <a:spcBef>
              <a:spcPct val="0"/>
            </a:spcBef>
            <a:spcAft>
              <a:spcPct val="35000"/>
            </a:spcAft>
            <a:buNone/>
          </a:pPr>
          <a:r>
            <a:rPr lang="en-US" sz="5200" kern="1200"/>
            <a:t>Pd.read_sql()</a:t>
          </a:r>
        </a:p>
      </dsp:txBody>
      <dsp:txXfrm>
        <a:off x="60884" y="4285088"/>
        <a:ext cx="6141872" cy="11254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7ECEA3-F657-4404-9F28-358974D2B65C}">
      <dsp:nvSpPr>
        <dsp:cNvPr id="0" name=""/>
        <dsp:cNvSpPr/>
      </dsp:nvSpPr>
      <dsp:spPr>
        <a:xfrm>
          <a:off x="1317297" y="1182"/>
          <a:ext cx="5269191" cy="1212517"/>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237" tIns="307979" rIns="102237" bIns="307979" numCol="1" spcCol="1270" anchor="ctr" anchorCtr="0">
          <a:noAutofit/>
        </a:bodyPr>
        <a:lstStyle/>
        <a:p>
          <a:pPr marL="0" lvl="0" indent="0" algn="l" defTabSz="1066800">
            <a:lnSpc>
              <a:spcPct val="90000"/>
            </a:lnSpc>
            <a:spcBef>
              <a:spcPct val="0"/>
            </a:spcBef>
            <a:spcAft>
              <a:spcPct val="35000"/>
            </a:spcAft>
            <a:buNone/>
          </a:pPr>
          <a:r>
            <a:rPr lang="en-US" sz="2400" kern="1200"/>
            <a:t>Missing Completely At Random (MCAR)</a:t>
          </a:r>
        </a:p>
      </dsp:txBody>
      <dsp:txXfrm>
        <a:off x="1317297" y="1182"/>
        <a:ext cx="5269191" cy="1212517"/>
      </dsp:txXfrm>
    </dsp:sp>
    <dsp:sp modelId="{C222BB96-31C0-4177-83BA-7BF826F3C3F2}">
      <dsp:nvSpPr>
        <dsp:cNvPr id="0" name=""/>
        <dsp:cNvSpPr/>
      </dsp:nvSpPr>
      <dsp:spPr>
        <a:xfrm>
          <a:off x="0" y="1182"/>
          <a:ext cx="1317297" cy="1212517"/>
        </a:xfrm>
        <a:prstGeom prst="rect">
          <a:avLst/>
        </a:prstGeom>
        <a:solidFill>
          <a:schemeClr val="lt1">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707" tIns="119770" rIns="69707" bIns="119770" numCol="1" spcCol="1270" anchor="ctr" anchorCtr="0">
          <a:noAutofit/>
        </a:bodyPr>
        <a:lstStyle/>
        <a:p>
          <a:pPr marL="0" lvl="0" indent="0" algn="ctr" defTabSz="1244600">
            <a:lnSpc>
              <a:spcPct val="90000"/>
            </a:lnSpc>
            <a:spcBef>
              <a:spcPct val="0"/>
            </a:spcBef>
            <a:spcAft>
              <a:spcPct val="35000"/>
            </a:spcAft>
            <a:buNone/>
          </a:pPr>
          <a:r>
            <a:rPr lang="en-US" sz="2800" kern="1200"/>
            <a:t>Missing</a:t>
          </a:r>
        </a:p>
      </dsp:txBody>
      <dsp:txXfrm>
        <a:off x="0" y="1182"/>
        <a:ext cx="1317297" cy="1212517"/>
      </dsp:txXfrm>
    </dsp:sp>
    <dsp:sp modelId="{2BE738A1-1D5F-42FB-82E4-66A5E78002BE}">
      <dsp:nvSpPr>
        <dsp:cNvPr id="0" name=""/>
        <dsp:cNvSpPr/>
      </dsp:nvSpPr>
      <dsp:spPr>
        <a:xfrm>
          <a:off x="1317297" y="1286450"/>
          <a:ext cx="5269191" cy="1212517"/>
        </a:xfrm>
        <a:prstGeom prst="rect">
          <a:avLst/>
        </a:prstGeom>
        <a:solidFill>
          <a:schemeClr val="accent2">
            <a:hueOff val="-727682"/>
            <a:satOff val="-41964"/>
            <a:lumOff val="4314"/>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237" tIns="307979" rIns="102237" bIns="307979" numCol="1" spcCol="1270" anchor="ctr" anchorCtr="0">
          <a:noAutofit/>
        </a:bodyPr>
        <a:lstStyle/>
        <a:p>
          <a:pPr marL="0" lvl="0" indent="0" algn="l" defTabSz="1066800">
            <a:lnSpc>
              <a:spcPct val="90000"/>
            </a:lnSpc>
            <a:spcBef>
              <a:spcPct val="0"/>
            </a:spcBef>
            <a:spcAft>
              <a:spcPct val="35000"/>
            </a:spcAft>
            <a:buNone/>
          </a:pPr>
          <a:r>
            <a:rPr lang="en-US" sz="2400" kern="1200"/>
            <a:t>Missing At Random (MAR)</a:t>
          </a:r>
        </a:p>
      </dsp:txBody>
      <dsp:txXfrm>
        <a:off x="1317297" y="1286450"/>
        <a:ext cx="5269191" cy="1212517"/>
      </dsp:txXfrm>
    </dsp:sp>
    <dsp:sp modelId="{465FCF46-61D6-415E-9CCA-DBD7BDDD2035}">
      <dsp:nvSpPr>
        <dsp:cNvPr id="0" name=""/>
        <dsp:cNvSpPr/>
      </dsp:nvSpPr>
      <dsp:spPr>
        <a:xfrm>
          <a:off x="0" y="1286450"/>
          <a:ext cx="1317297" cy="1212517"/>
        </a:xfrm>
        <a:prstGeom prst="rect">
          <a:avLst/>
        </a:prstGeom>
        <a:solidFill>
          <a:schemeClr val="lt1">
            <a:hueOff val="0"/>
            <a:satOff val="0"/>
            <a:lumOff val="0"/>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707" tIns="119770" rIns="69707" bIns="119770" numCol="1" spcCol="1270" anchor="ctr" anchorCtr="0">
          <a:noAutofit/>
        </a:bodyPr>
        <a:lstStyle/>
        <a:p>
          <a:pPr marL="0" lvl="0" indent="0" algn="ctr" defTabSz="1244600">
            <a:lnSpc>
              <a:spcPct val="90000"/>
            </a:lnSpc>
            <a:spcBef>
              <a:spcPct val="0"/>
            </a:spcBef>
            <a:spcAft>
              <a:spcPct val="35000"/>
            </a:spcAft>
            <a:buNone/>
          </a:pPr>
          <a:r>
            <a:rPr lang="en-US" sz="2800" kern="1200"/>
            <a:t>Missing</a:t>
          </a:r>
        </a:p>
      </dsp:txBody>
      <dsp:txXfrm>
        <a:off x="0" y="1286450"/>
        <a:ext cx="1317297" cy="1212517"/>
      </dsp:txXfrm>
    </dsp:sp>
    <dsp:sp modelId="{76FF7FB5-FF8D-43ED-A85F-4790B4081B7F}">
      <dsp:nvSpPr>
        <dsp:cNvPr id="0" name=""/>
        <dsp:cNvSpPr/>
      </dsp:nvSpPr>
      <dsp:spPr>
        <a:xfrm>
          <a:off x="1317297" y="2571719"/>
          <a:ext cx="5269191" cy="1212517"/>
        </a:xfrm>
        <a:prstGeom prst="rect">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237" tIns="307979" rIns="102237" bIns="307979" numCol="1" spcCol="1270" anchor="ctr" anchorCtr="0">
          <a:noAutofit/>
        </a:bodyPr>
        <a:lstStyle/>
        <a:p>
          <a:pPr marL="0" lvl="0" indent="0" algn="l" defTabSz="1066800">
            <a:lnSpc>
              <a:spcPct val="90000"/>
            </a:lnSpc>
            <a:spcBef>
              <a:spcPct val="0"/>
            </a:spcBef>
            <a:spcAft>
              <a:spcPct val="35000"/>
            </a:spcAft>
            <a:buNone/>
          </a:pPr>
          <a:r>
            <a:rPr lang="en-US" sz="2400" kern="1200"/>
            <a:t>Missing Not At Random (MNAR)</a:t>
          </a:r>
        </a:p>
      </dsp:txBody>
      <dsp:txXfrm>
        <a:off x="1317297" y="2571719"/>
        <a:ext cx="5269191" cy="1212517"/>
      </dsp:txXfrm>
    </dsp:sp>
    <dsp:sp modelId="{60BCCA2A-9CA4-43F6-97D2-DC27FA9AF5E0}">
      <dsp:nvSpPr>
        <dsp:cNvPr id="0" name=""/>
        <dsp:cNvSpPr/>
      </dsp:nvSpPr>
      <dsp:spPr>
        <a:xfrm>
          <a:off x="0" y="2571719"/>
          <a:ext cx="1317297" cy="1212517"/>
        </a:xfrm>
        <a:prstGeom prst="rect">
          <a:avLst/>
        </a:prstGeom>
        <a:solidFill>
          <a:schemeClr val="lt1">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9707" tIns="119770" rIns="69707" bIns="119770" numCol="1" spcCol="1270" anchor="ctr" anchorCtr="0">
          <a:noAutofit/>
        </a:bodyPr>
        <a:lstStyle/>
        <a:p>
          <a:pPr marL="0" lvl="0" indent="0" algn="ctr" defTabSz="1244600">
            <a:lnSpc>
              <a:spcPct val="90000"/>
            </a:lnSpc>
            <a:spcBef>
              <a:spcPct val="0"/>
            </a:spcBef>
            <a:spcAft>
              <a:spcPct val="35000"/>
            </a:spcAft>
            <a:buNone/>
          </a:pPr>
          <a:r>
            <a:rPr lang="en-US" sz="2800" kern="1200"/>
            <a:t>Missing</a:t>
          </a:r>
        </a:p>
      </dsp:txBody>
      <dsp:txXfrm>
        <a:off x="0" y="2571719"/>
        <a:ext cx="1317297" cy="121251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51FC1B-C953-4F08-8037-7A6AD68FB1DD}">
      <dsp:nvSpPr>
        <dsp:cNvPr id="0" name=""/>
        <dsp:cNvSpPr/>
      </dsp:nvSpPr>
      <dsp:spPr>
        <a:xfrm>
          <a:off x="0" y="226940"/>
          <a:ext cx="6666833" cy="1213289"/>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Missing at random (MAR) means that the reason for missing values can be explained by variables on which you have complete information as there is some relationship between the missing data and other values/data.</a:t>
          </a:r>
        </a:p>
      </dsp:txBody>
      <dsp:txXfrm>
        <a:off x="59228" y="286168"/>
        <a:ext cx="6548377" cy="1094833"/>
      </dsp:txXfrm>
    </dsp:sp>
    <dsp:sp modelId="{544102F0-0CBA-4E20-B9FF-1CE32605FB6B}">
      <dsp:nvSpPr>
        <dsp:cNvPr id="0" name=""/>
        <dsp:cNvSpPr/>
      </dsp:nvSpPr>
      <dsp:spPr>
        <a:xfrm>
          <a:off x="0" y="1489189"/>
          <a:ext cx="6666833" cy="1213289"/>
        </a:xfrm>
        <a:prstGeom prst="roundRect">
          <a:avLst/>
        </a:prstGeom>
        <a:gradFill rotWithShape="0">
          <a:gsLst>
            <a:gs pos="0">
              <a:schemeClr val="accent5">
                <a:hueOff val="-2252848"/>
                <a:satOff val="-5806"/>
                <a:lumOff val="-3922"/>
                <a:alphaOff val="0"/>
                <a:satMod val="103000"/>
                <a:lumMod val="102000"/>
                <a:tint val="94000"/>
              </a:schemeClr>
            </a:gs>
            <a:gs pos="50000">
              <a:schemeClr val="accent5">
                <a:hueOff val="-2252848"/>
                <a:satOff val="-5806"/>
                <a:lumOff val="-3922"/>
                <a:alphaOff val="0"/>
                <a:satMod val="110000"/>
                <a:lumMod val="100000"/>
                <a:shade val="100000"/>
              </a:schemeClr>
            </a:gs>
            <a:gs pos="100000">
              <a:schemeClr val="accent5">
                <a:hueOff val="-2252848"/>
                <a:satOff val="-5806"/>
                <a:lumOff val="-39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In this case, the data is not missing for all the observations. It is missing only within sub-samples of the data and there is some pattern in the missing values.</a:t>
          </a:r>
        </a:p>
      </dsp:txBody>
      <dsp:txXfrm>
        <a:off x="59228" y="1548417"/>
        <a:ext cx="6548377" cy="1094833"/>
      </dsp:txXfrm>
    </dsp:sp>
    <dsp:sp modelId="{62D288EF-DB2A-4500-9CB3-AC602EE01136}">
      <dsp:nvSpPr>
        <dsp:cNvPr id="0" name=""/>
        <dsp:cNvSpPr/>
      </dsp:nvSpPr>
      <dsp:spPr>
        <a:xfrm>
          <a:off x="0" y="2751439"/>
          <a:ext cx="6666833" cy="1213289"/>
        </a:xfrm>
        <a:prstGeom prst="roundRect">
          <a:avLst/>
        </a:prstGeom>
        <a:gradFill rotWithShape="0">
          <a:gsLst>
            <a:gs pos="0">
              <a:schemeClr val="accent5">
                <a:hueOff val="-4505695"/>
                <a:satOff val="-11613"/>
                <a:lumOff val="-7843"/>
                <a:alphaOff val="0"/>
                <a:satMod val="103000"/>
                <a:lumMod val="102000"/>
                <a:tint val="94000"/>
              </a:schemeClr>
            </a:gs>
            <a:gs pos="50000">
              <a:schemeClr val="accent5">
                <a:hueOff val="-4505695"/>
                <a:satOff val="-11613"/>
                <a:lumOff val="-7843"/>
                <a:alphaOff val="0"/>
                <a:satMod val="110000"/>
                <a:lumMod val="100000"/>
                <a:shade val="100000"/>
              </a:schemeClr>
            </a:gs>
            <a:gs pos="100000">
              <a:schemeClr val="accent5">
                <a:hueOff val="-4505695"/>
                <a:satOff val="-11613"/>
                <a:lumOff val="-784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For example, if you check the survey data, you may find that all the people have answered their ‘Gender’ but ‘Age’ values are mostly missing for people who have answered their ‘Gender’ as ‘female’. (The reason being most of the females don’t want to reveal their age.)</a:t>
          </a:r>
        </a:p>
      </dsp:txBody>
      <dsp:txXfrm>
        <a:off x="59228" y="2810667"/>
        <a:ext cx="6548377" cy="1094833"/>
      </dsp:txXfrm>
    </dsp:sp>
    <dsp:sp modelId="{ECCD838D-1354-490D-A23E-92675F112C61}">
      <dsp:nvSpPr>
        <dsp:cNvPr id="0" name=""/>
        <dsp:cNvSpPr/>
      </dsp:nvSpPr>
      <dsp:spPr>
        <a:xfrm>
          <a:off x="0" y="4013689"/>
          <a:ext cx="6666833" cy="1213289"/>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In this case, the statistical analysis might result in bias.</a:t>
          </a:r>
        </a:p>
      </dsp:txBody>
      <dsp:txXfrm>
        <a:off x="59228" y="4072917"/>
        <a:ext cx="6548377" cy="10948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A65A94-F9FB-4E92-919C-6EBE6514C1D4}">
      <dsp:nvSpPr>
        <dsp:cNvPr id="0" name=""/>
        <dsp:cNvSpPr/>
      </dsp:nvSpPr>
      <dsp:spPr>
        <a:xfrm>
          <a:off x="0" y="691097"/>
          <a:ext cx="6666833" cy="782089"/>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Missing values depend on the unobserved data.</a:t>
          </a:r>
        </a:p>
      </dsp:txBody>
      <dsp:txXfrm>
        <a:off x="38178" y="729275"/>
        <a:ext cx="6590477" cy="705733"/>
      </dsp:txXfrm>
    </dsp:sp>
    <dsp:sp modelId="{6DACC80B-A88B-4954-8126-13A46DA7CB86}">
      <dsp:nvSpPr>
        <dsp:cNvPr id="0" name=""/>
        <dsp:cNvSpPr/>
      </dsp:nvSpPr>
      <dsp:spPr>
        <a:xfrm>
          <a:off x="0" y="1513506"/>
          <a:ext cx="6666833" cy="782089"/>
        </a:xfrm>
        <a:prstGeom prst="roundRect">
          <a:avLst/>
        </a:prstGeom>
        <a:gradFill rotWithShape="0">
          <a:gsLst>
            <a:gs pos="0">
              <a:schemeClr val="accent2">
                <a:hueOff val="-363841"/>
                <a:satOff val="-20982"/>
                <a:lumOff val="2157"/>
                <a:alphaOff val="0"/>
                <a:satMod val="103000"/>
                <a:lumMod val="102000"/>
                <a:tint val="94000"/>
              </a:schemeClr>
            </a:gs>
            <a:gs pos="50000">
              <a:schemeClr val="accent2">
                <a:hueOff val="-363841"/>
                <a:satOff val="-20982"/>
                <a:lumOff val="2157"/>
                <a:alphaOff val="0"/>
                <a:satMod val="110000"/>
                <a:lumMod val="100000"/>
                <a:shade val="100000"/>
              </a:schemeClr>
            </a:gs>
            <a:gs pos="100000">
              <a:schemeClr val="accent2">
                <a:hueOff val="-363841"/>
                <a:satOff val="-20982"/>
                <a:lumOff val="215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If there is some structure/pattern in missing data and other observed data can not explain it, then it is Missing Not At Random (MNAR).</a:t>
          </a:r>
        </a:p>
      </dsp:txBody>
      <dsp:txXfrm>
        <a:off x="38178" y="1551684"/>
        <a:ext cx="6590477" cy="705733"/>
      </dsp:txXfrm>
    </dsp:sp>
    <dsp:sp modelId="{E069793D-30A7-4F10-B1E5-6AB1B4968B22}">
      <dsp:nvSpPr>
        <dsp:cNvPr id="0" name=""/>
        <dsp:cNvSpPr/>
      </dsp:nvSpPr>
      <dsp:spPr>
        <a:xfrm>
          <a:off x="0" y="2335915"/>
          <a:ext cx="6666833" cy="782089"/>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If the missing data does not fall under the MCAR or MAR then it can be categorized as MNAR.</a:t>
          </a:r>
        </a:p>
      </dsp:txBody>
      <dsp:txXfrm>
        <a:off x="38178" y="2374093"/>
        <a:ext cx="6590477" cy="705733"/>
      </dsp:txXfrm>
    </dsp:sp>
    <dsp:sp modelId="{AC860DE0-6C78-411B-A02A-6767DDA1DDDF}">
      <dsp:nvSpPr>
        <dsp:cNvPr id="0" name=""/>
        <dsp:cNvSpPr/>
      </dsp:nvSpPr>
      <dsp:spPr>
        <a:xfrm>
          <a:off x="0" y="3158324"/>
          <a:ext cx="6666833" cy="782089"/>
        </a:xfrm>
        <a:prstGeom prst="roundRect">
          <a:avLst/>
        </a:prstGeom>
        <a:gradFill rotWithShape="0">
          <a:gsLst>
            <a:gs pos="0">
              <a:schemeClr val="accent2">
                <a:hueOff val="-1091522"/>
                <a:satOff val="-62946"/>
                <a:lumOff val="6471"/>
                <a:alphaOff val="0"/>
                <a:satMod val="103000"/>
                <a:lumMod val="102000"/>
                <a:tint val="94000"/>
              </a:schemeClr>
            </a:gs>
            <a:gs pos="50000">
              <a:schemeClr val="accent2">
                <a:hueOff val="-1091522"/>
                <a:satOff val="-62946"/>
                <a:lumOff val="6471"/>
                <a:alphaOff val="0"/>
                <a:satMod val="110000"/>
                <a:lumMod val="100000"/>
                <a:shade val="100000"/>
              </a:schemeClr>
            </a:gs>
            <a:gs pos="100000">
              <a:schemeClr val="accent2">
                <a:hueOff val="-1091522"/>
                <a:satOff val="-62946"/>
                <a:lumOff val="647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It can happen due to the reluctance of people in providing the required information. A specific group of people may not answer some questions in a survey.</a:t>
          </a:r>
        </a:p>
      </dsp:txBody>
      <dsp:txXfrm>
        <a:off x="38178" y="3196502"/>
        <a:ext cx="6590477" cy="705733"/>
      </dsp:txXfrm>
    </dsp:sp>
    <dsp:sp modelId="{6C7D081B-5D84-4B55-A52E-4DC927FE8C9D}">
      <dsp:nvSpPr>
        <dsp:cNvPr id="0" name=""/>
        <dsp:cNvSpPr/>
      </dsp:nvSpPr>
      <dsp:spPr>
        <a:xfrm>
          <a:off x="0" y="3980733"/>
          <a:ext cx="6666833" cy="782089"/>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For example, suppose the name and the number of overdue books are asked in the poll for a library. So most of the people having no overdue books are likely to answer the poll. People having more overdue books are less likely to answer the poll.</a:t>
          </a:r>
        </a:p>
      </dsp:txBody>
      <dsp:txXfrm>
        <a:off x="38178" y="4018911"/>
        <a:ext cx="6590477" cy="70573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BC64E9-620B-4B2A-8FCD-E007F94B99FA}">
      <dsp:nvSpPr>
        <dsp:cNvPr id="0" name=""/>
        <dsp:cNvSpPr/>
      </dsp:nvSpPr>
      <dsp:spPr>
        <a:xfrm>
          <a:off x="0" y="125521"/>
          <a:ext cx="6263640" cy="993128"/>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Human error when entering or labelling data.</a:t>
          </a:r>
        </a:p>
      </dsp:txBody>
      <dsp:txXfrm>
        <a:off x="48481" y="174002"/>
        <a:ext cx="6166678" cy="896166"/>
      </dsp:txXfrm>
    </dsp:sp>
    <dsp:sp modelId="{4EECAEAC-86E0-4118-903C-CDCB8CBB6C8E}">
      <dsp:nvSpPr>
        <dsp:cNvPr id="0" name=""/>
        <dsp:cNvSpPr/>
      </dsp:nvSpPr>
      <dsp:spPr>
        <a:xfrm>
          <a:off x="0" y="1190650"/>
          <a:ext cx="6263640" cy="993128"/>
        </a:xfrm>
        <a:prstGeom prst="round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Errors in measuring or collecting the data.</a:t>
          </a:r>
        </a:p>
      </dsp:txBody>
      <dsp:txXfrm>
        <a:off x="48481" y="1239131"/>
        <a:ext cx="6166678" cy="896166"/>
      </dsp:txXfrm>
    </dsp:sp>
    <dsp:sp modelId="{933E713E-93D0-47A2-B850-C83344AC1C00}">
      <dsp:nvSpPr>
        <dsp:cNvPr id="0" name=""/>
        <dsp:cNvSpPr/>
      </dsp:nvSpPr>
      <dsp:spPr>
        <a:xfrm>
          <a:off x="0" y="2255779"/>
          <a:ext cx="6263640" cy="993128"/>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Errors in data extraction, processing or manipulation.</a:t>
          </a:r>
        </a:p>
      </dsp:txBody>
      <dsp:txXfrm>
        <a:off x="48481" y="2304260"/>
        <a:ext cx="6166678" cy="896166"/>
      </dsp:txXfrm>
    </dsp:sp>
    <dsp:sp modelId="{7A0C4341-9714-49B5-9026-3F4FB0D1B974}">
      <dsp:nvSpPr>
        <dsp:cNvPr id="0" name=""/>
        <dsp:cNvSpPr/>
      </dsp:nvSpPr>
      <dsp:spPr>
        <a:xfrm>
          <a:off x="0" y="3320908"/>
          <a:ext cx="6263640" cy="993128"/>
        </a:xfrm>
        <a:prstGeom prst="round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Man-made outliers for testing outlier detection processes.</a:t>
          </a:r>
        </a:p>
      </dsp:txBody>
      <dsp:txXfrm>
        <a:off x="48481" y="3369389"/>
        <a:ext cx="6166678" cy="896166"/>
      </dsp:txXfrm>
    </dsp:sp>
    <dsp:sp modelId="{AC252D59-02D0-422E-9C35-0404186611F8}">
      <dsp:nvSpPr>
        <dsp:cNvPr id="0" name=""/>
        <dsp:cNvSpPr/>
      </dsp:nvSpPr>
      <dsp:spPr>
        <a:xfrm>
          <a:off x="0" y="4386037"/>
          <a:ext cx="6263640" cy="993128"/>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Natural occurrences of outliers that aren’t errors, which can be called dataset novelties.</a:t>
          </a:r>
        </a:p>
      </dsp:txBody>
      <dsp:txXfrm>
        <a:off x="48481" y="4434518"/>
        <a:ext cx="6166678" cy="89616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7C1C14-991F-412E-B867-75227B6EA04E}">
      <dsp:nvSpPr>
        <dsp:cNvPr id="0" name=""/>
        <dsp:cNvSpPr/>
      </dsp:nvSpPr>
      <dsp:spPr>
        <a:xfrm>
          <a:off x="0" y="1889959"/>
          <a:ext cx="6666833" cy="7560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0928398D-85E2-4177-BC38-83F27290C61D}">
      <dsp:nvSpPr>
        <dsp:cNvPr id="0" name=""/>
        <dsp:cNvSpPr/>
      </dsp:nvSpPr>
      <dsp:spPr>
        <a:xfrm>
          <a:off x="333341" y="1447159"/>
          <a:ext cx="4666783" cy="8856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333500">
            <a:lnSpc>
              <a:spcPct val="90000"/>
            </a:lnSpc>
            <a:spcBef>
              <a:spcPct val="0"/>
            </a:spcBef>
            <a:spcAft>
              <a:spcPct val="35000"/>
            </a:spcAft>
            <a:buNone/>
          </a:pPr>
          <a:r>
            <a:rPr lang="en-US" sz="3000" kern="1200"/>
            <a:t>Credit card fraud detection</a:t>
          </a:r>
        </a:p>
      </dsp:txBody>
      <dsp:txXfrm>
        <a:off x="376572" y="1490390"/>
        <a:ext cx="4580321" cy="799138"/>
      </dsp:txXfrm>
    </dsp:sp>
    <dsp:sp modelId="{4EEBCBE7-289F-4244-BD38-B98A8229DB75}">
      <dsp:nvSpPr>
        <dsp:cNvPr id="0" name=""/>
        <dsp:cNvSpPr/>
      </dsp:nvSpPr>
      <dsp:spPr>
        <a:xfrm>
          <a:off x="0" y="3250759"/>
          <a:ext cx="6666833" cy="756000"/>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sp>
    <dsp:sp modelId="{E7D4F98D-C8D2-4FD5-A203-9ABEDE2D5386}">
      <dsp:nvSpPr>
        <dsp:cNvPr id="0" name=""/>
        <dsp:cNvSpPr/>
      </dsp:nvSpPr>
      <dsp:spPr>
        <a:xfrm>
          <a:off x="333341" y="2807960"/>
          <a:ext cx="4666783" cy="8856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333500">
            <a:lnSpc>
              <a:spcPct val="90000"/>
            </a:lnSpc>
            <a:spcBef>
              <a:spcPct val="0"/>
            </a:spcBef>
            <a:spcAft>
              <a:spcPct val="35000"/>
            </a:spcAft>
            <a:buNone/>
          </a:pPr>
          <a:r>
            <a:rPr lang="en-US" sz="3000" kern="1200"/>
            <a:t>High body Temprature </a:t>
          </a:r>
        </a:p>
      </dsp:txBody>
      <dsp:txXfrm>
        <a:off x="376572" y="2851191"/>
        <a:ext cx="4580321" cy="79913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3684BC-6FE6-4C02-B281-5D64E739FAD6}">
      <dsp:nvSpPr>
        <dsp:cNvPr id="0" name=""/>
        <dsp:cNvSpPr/>
      </dsp:nvSpPr>
      <dsp:spPr>
        <a:xfrm>
          <a:off x="0" y="72144"/>
          <a:ext cx="6586489" cy="55165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lineplot </a:t>
          </a:r>
        </a:p>
      </dsp:txBody>
      <dsp:txXfrm>
        <a:off x="26930" y="99074"/>
        <a:ext cx="6532629" cy="497795"/>
      </dsp:txXfrm>
    </dsp:sp>
    <dsp:sp modelId="{C3EC6335-D35C-437A-A68B-AE92A22276B8}">
      <dsp:nvSpPr>
        <dsp:cNvPr id="0" name=""/>
        <dsp:cNvSpPr/>
      </dsp:nvSpPr>
      <dsp:spPr>
        <a:xfrm>
          <a:off x="0" y="690039"/>
          <a:ext cx="6586489" cy="551655"/>
        </a:xfrm>
        <a:prstGeom prst="round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Scatter PLot</a:t>
          </a:r>
        </a:p>
      </dsp:txBody>
      <dsp:txXfrm>
        <a:off x="26930" y="716969"/>
        <a:ext cx="6532629" cy="497795"/>
      </dsp:txXfrm>
    </dsp:sp>
    <dsp:sp modelId="{F89D63E7-8FE5-4165-906E-70B39BE15284}">
      <dsp:nvSpPr>
        <dsp:cNvPr id="0" name=""/>
        <dsp:cNvSpPr/>
      </dsp:nvSpPr>
      <dsp:spPr>
        <a:xfrm>
          <a:off x="0" y="1307934"/>
          <a:ext cx="6586489" cy="551655"/>
        </a:xfrm>
        <a:prstGeom prst="round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Regplot</a:t>
          </a:r>
        </a:p>
      </dsp:txBody>
      <dsp:txXfrm>
        <a:off x="26930" y="1334864"/>
        <a:ext cx="6532629" cy="497795"/>
      </dsp:txXfrm>
    </dsp:sp>
    <dsp:sp modelId="{7BA0FCA0-979F-4DB9-BED9-BDC717CA8A5E}">
      <dsp:nvSpPr>
        <dsp:cNvPr id="0" name=""/>
        <dsp:cNvSpPr/>
      </dsp:nvSpPr>
      <dsp:spPr>
        <a:xfrm>
          <a:off x="0" y="1925829"/>
          <a:ext cx="6586489" cy="551655"/>
        </a:xfrm>
        <a:prstGeom prst="round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Dist plot</a:t>
          </a:r>
        </a:p>
      </dsp:txBody>
      <dsp:txXfrm>
        <a:off x="26930" y="1952759"/>
        <a:ext cx="6532629" cy="497795"/>
      </dsp:txXfrm>
    </dsp:sp>
    <dsp:sp modelId="{21864B1B-03F0-485D-A350-B6971456572D}">
      <dsp:nvSpPr>
        <dsp:cNvPr id="0" name=""/>
        <dsp:cNvSpPr/>
      </dsp:nvSpPr>
      <dsp:spPr>
        <a:xfrm>
          <a:off x="0" y="2543724"/>
          <a:ext cx="6586489" cy="551655"/>
        </a:xfrm>
        <a:prstGeom prst="round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Hist plot</a:t>
          </a:r>
        </a:p>
      </dsp:txBody>
      <dsp:txXfrm>
        <a:off x="26930" y="2570654"/>
        <a:ext cx="6532629" cy="497795"/>
      </dsp:txXfrm>
    </dsp:sp>
    <dsp:sp modelId="{DCDD0C30-7F4D-4A75-A443-F76D12525B83}">
      <dsp:nvSpPr>
        <dsp:cNvPr id="0" name=""/>
        <dsp:cNvSpPr/>
      </dsp:nvSpPr>
      <dsp:spPr>
        <a:xfrm>
          <a:off x="0" y="3161619"/>
          <a:ext cx="6586489" cy="55165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Heatmap</a:t>
          </a:r>
        </a:p>
      </dsp:txBody>
      <dsp:txXfrm>
        <a:off x="26930" y="3188549"/>
        <a:ext cx="6532629" cy="4977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CFA373-5C82-4A3E-9AF9-73E938657E21}">
      <dsp:nvSpPr>
        <dsp:cNvPr id="0" name=""/>
        <dsp:cNvSpPr/>
      </dsp:nvSpPr>
      <dsp:spPr>
        <a:xfrm>
          <a:off x="804" y="847751"/>
          <a:ext cx="2822091" cy="179202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A450D779-CA21-46FF-9422-604EECBC5D17}">
      <dsp:nvSpPr>
        <dsp:cNvPr id="0" name=""/>
        <dsp:cNvSpPr/>
      </dsp:nvSpPr>
      <dsp:spPr>
        <a:xfrm>
          <a:off x="314369" y="1145639"/>
          <a:ext cx="2822091" cy="1792028"/>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Categorical data is a type of data that is used to group information with similar characteristics, while numerical data is a type of data that expresses information in the form of numbers.</a:t>
          </a:r>
        </a:p>
      </dsp:txBody>
      <dsp:txXfrm>
        <a:off x="366856" y="1198126"/>
        <a:ext cx="2717117" cy="1687054"/>
      </dsp:txXfrm>
    </dsp:sp>
    <dsp:sp modelId="{5BC7714D-CBF1-4739-BDD2-2B9872FB0151}">
      <dsp:nvSpPr>
        <dsp:cNvPr id="0" name=""/>
        <dsp:cNvSpPr/>
      </dsp:nvSpPr>
      <dsp:spPr>
        <a:xfrm>
          <a:off x="3450027" y="847751"/>
          <a:ext cx="2822091" cy="1792028"/>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7A0F4C44-298D-4C86-944D-7AD541D1C244}">
      <dsp:nvSpPr>
        <dsp:cNvPr id="0" name=""/>
        <dsp:cNvSpPr/>
      </dsp:nvSpPr>
      <dsp:spPr>
        <a:xfrm>
          <a:off x="3763593" y="1145639"/>
          <a:ext cx="2822091" cy="1792028"/>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Example of categorical data: </a:t>
          </a:r>
          <a:r>
            <a:rPr lang="en-US" sz="1600" b="1" kern="1200"/>
            <a:t>gender</a:t>
          </a:r>
          <a:endParaRPr lang="en-US" sz="1600" kern="1200"/>
        </a:p>
      </dsp:txBody>
      <dsp:txXfrm>
        <a:off x="3816080" y="1198126"/>
        <a:ext cx="2717117" cy="168705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40F56E-7540-40DC-9451-40731AC0BEAD}">
      <dsp:nvSpPr>
        <dsp:cNvPr id="0" name=""/>
        <dsp:cNvSpPr/>
      </dsp:nvSpPr>
      <dsp:spPr>
        <a:xfrm>
          <a:off x="0" y="116959"/>
          <a:ext cx="6666833" cy="257400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Nominal: The nominal data called</a:t>
          </a:r>
          <a:r>
            <a:rPr lang="en-US" sz="2500" b="1" i="1" kern="1200"/>
            <a:t> labelled/named</a:t>
          </a:r>
          <a:r>
            <a:rPr lang="en-US" sz="2500" kern="1200"/>
            <a:t> data. Allowed to change the order of categories, change in order doesn’t affect its value. For example, Gender (Male/Female/Other), Age Groups (Young/Adult/Old), etc.</a:t>
          </a:r>
        </a:p>
      </dsp:txBody>
      <dsp:txXfrm>
        <a:off x="125652" y="242611"/>
        <a:ext cx="6415529" cy="2322696"/>
      </dsp:txXfrm>
    </dsp:sp>
    <dsp:sp modelId="{5BE01EDF-A2CC-43A3-93D1-6B0B3E4ABBB9}">
      <dsp:nvSpPr>
        <dsp:cNvPr id="0" name=""/>
        <dsp:cNvSpPr/>
      </dsp:nvSpPr>
      <dsp:spPr>
        <a:xfrm>
          <a:off x="0" y="2762960"/>
          <a:ext cx="6666833" cy="2574000"/>
        </a:xfrm>
        <a:prstGeom prst="roundRect">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a:t>Ordinal Data</a:t>
          </a:r>
          <a:r>
            <a:rPr lang="en-US" sz="2500" b="1" kern="1200"/>
            <a:t>:</a:t>
          </a:r>
          <a:r>
            <a:rPr lang="en-US" sz="2500" kern="1200"/>
            <a:t> Represent </a:t>
          </a:r>
          <a:r>
            <a:rPr lang="en-US" sz="2500" b="1" i="1" kern="1200"/>
            <a:t>discretely and ordered units</a:t>
          </a:r>
          <a:r>
            <a:rPr lang="en-US" sz="2500" kern="1200"/>
            <a:t>. It is same as nominal data but have ordered/rank. Not allowed to change the order of categories. For example, Ranks: 1st/2nd/3rd, Education: (High School/Undergrads/Postgrads/Doctorate), etc.</a:t>
          </a:r>
        </a:p>
      </dsp:txBody>
      <dsp:txXfrm>
        <a:off x="125652" y="2888612"/>
        <a:ext cx="6415529" cy="232269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HollowActionList">
  <dgm:title val="Vertical Hollow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solidFgAcc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analyticsvidhya.com/blog/2020/07/what-is-skewness-statistics/?utm_source=blog&amp;utm_medium=Feature_Transformation_and_Scaling_Techniqu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9.jpe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23442" y="921715"/>
            <a:ext cx="5163022" cy="2635993"/>
          </a:xfrm>
        </p:spPr>
        <p:txBody>
          <a:bodyPr anchor="b">
            <a:normAutofit/>
          </a:bodyPr>
          <a:lstStyle/>
          <a:p>
            <a:pPr algn="l"/>
            <a:r>
              <a:rPr lang="en-US" sz="4800">
                <a:cs typeface="Calibri Light"/>
              </a:rPr>
              <a:t>Exploratory Data Analysis</a:t>
            </a:r>
            <a:endParaRPr lang="en-US" sz="4800"/>
          </a:p>
        </p:txBody>
      </p:sp>
      <p:sp>
        <p:nvSpPr>
          <p:cNvPr id="18" name="Rectangle 17">
            <a:extLst>
              <a:ext uri="{FF2B5EF4-FFF2-40B4-BE49-F238E27FC236}">
                <a16:creationId xmlns:a16="http://schemas.microsoft.com/office/drawing/2014/main" id="{BC05CA36-AD6A-4ABF-9A05-52E5A143D2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022214"/>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4331EE8-85A4-4588-8D9E-70E534D47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4022220"/>
            <a:ext cx="81533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9D6C862-61CC-4B46-8080-96583D653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022219"/>
            <a:ext cx="12253472" cy="2835781"/>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p:cNvSpPr>
            <a:spLocks noGrp="1"/>
          </p:cNvSpPr>
          <p:nvPr>
            <p:ph type="subTitle" idx="1"/>
          </p:nvPr>
        </p:nvSpPr>
        <p:spPr>
          <a:xfrm>
            <a:off x="823442" y="4541263"/>
            <a:ext cx="4662957" cy="1971406"/>
          </a:xfrm>
        </p:spPr>
        <p:txBody>
          <a:bodyPr vert="horz" lIns="91440" tIns="45720" rIns="91440" bIns="45720" rtlCol="0" anchor="t">
            <a:normAutofit fontScale="92500" lnSpcReduction="20000"/>
          </a:bodyPr>
          <a:lstStyle/>
          <a:p>
            <a:pPr algn="l"/>
            <a:r>
              <a:rPr lang="en-US" dirty="0">
                <a:solidFill>
                  <a:srgbClr val="00B050"/>
                </a:solidFill>
                <a:cs typeface="Calibri"/>
              </a:rPr>
              <a:t>By</a:t>
            </a:r>
            <a:endParaRPr lang="en-US">
              <a:solidFill>
                <a:srgbClr val="FFFFFF"/>
              </a:solidFill>
              <a:cs typeface="Calibri"/>
            </a:endParaRPr>
          </a:p>
          <a:p>
            <a:pPr algn="l"/>
            <a:r>
              <a:rPr lang="en-US" dirty="0" err="1">
                <a:solidFill>
                  <a:srgbClr val="00B050"/>
                </a:solidFill>
                <a:cs typeface="Calibri"/>
              </a:rPr>
              <a:t>JIten</a:t>
            </a:r>
            <a:r>
              <a:rPr lang="en-US" dirty="0">
                <a:solidFill>
                  <a:srgbClr val="00B050"/>
                </a:solidFill>
                <a:cs typeface="Calibri"/>
              </a:rPr>
              <a:t> Sahoo</a:t>
            </a:r>
            <a:endParaRPr lang="en-US">
              <a:solidFill>
                <a:srgbClr val="FFFFFF"/>
              </a:solidFill>
              <a:cs typeface="Calibri"/>
            </a:endParaRPr>
          </a:p>
          <a:p>
            <a:pPr algn="l"/>
            <a:endParaRPr lang="en-US" dirty="0">
              <a:solidFill>
                <a:srgbClr val="00B050"/>
              </a:solidFill>
              <a:cs typeface="Calibri"/>
            </a:endParaRPr>
          </a:p>
          <a:p>
            <a:pPr algn="l"/>
            <a:r>
              <a:rPr lang="en-US" dirty="0">
                <a:solidFill>
                  <a:srgbClr val="00B050"/>
                </a:solidFill>
                <a:cs typeface="Calibri"/>
              </a:rPr>
              <a:t>Git hub link : </a:t>
            </a:r>
            <a:r>
              <a:rPr lang="en-US" dirty="0">
                <a:ea typeface="+mn-lt"/>
                <a:cs typeface="+mn-lt"/>
              </a:rPr>
              <a:t>https://github.com/jitensahoo/Datascience_training</a:t>
            </a:r>
            <a:endParaRPr lang="en-US" dirty="0">
              <a:solidFill>
                <a:srgbClr val="00B050"/>
              </a:solidFill>
              <a:cs typeface="Calibri"/>
            </a:endParaRPr>
          </a:p>
          <a:p>
            <a:pPr algn="l"/>
            <a:endParaRPr lang="en-US">
              <a:solidFill>
                <a:srgbClr val="FFFFFF"/>
              </a:solidFill>
              <a:cs typeface="Calibri"/>
            </a:endParaRPr>
          </a:p>
        </p:txBody>
      </p:sp>
      <p:pic>
        <p:nvPicPr>
          <p:cNvPr id="5" name="Picture 4">
            <a:extLst>
              <a:ext uri="{FF2B5EF4-FFF2-40B4-BE49-F238E27FC236}">
                <a16:creationId xmlns:a16="http://schemas.microsoft.com/office/drawing/2014/main" id="{9AE1CD09-F450-6DDD-7A13-347FF2C4E4E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6573907" y="1787901"/>
            <a:ext cx="5163022" cy="2904198"/>
          </a:xfrm>
          <a:prstGeom prst="rect">
            <a:avLst/>
          </a:prstGeom>
        </p:spPr>
      </p:pic>
      <p:sp>
        <p:nvSpPr>
          <p:cNvPr id="24" name="Rectangle 23">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0797"/>
            <a:ext cx="12191998" cy="457203"/>
          </a:xfrm>
          <a:prstGeom prst="rect">
            <a:avLst/>
          </a:prstGeom>
          <a:gradFill>
            <a:gsLst>
              <a:gs pos="0">
                <a:srgbClr val="000000">
                  <a:alpha val="43000"/>
                </a:srgbClr>
              </a:gs>
              <a:gs pos="79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E62269-66F2-B9A1-F136-CBD9294E965E}"/>
              </a:ext>
            </a:extLst>
          </p:cNvPr>
          <p:cNvSpPr>
            <a:spLocks noGrp="1"/>
          </p:cNvSpPr>
          <p:nvPr>
            <p:ph type="title"/>
          </p:nvPr>
        </p:nvSpPr>
        <p:spPr>
          <a:xfrm>
            <a:off x="586478" y="1683756"/>
            <a:ext cx="3115265" cy="2396359"/>
          </a:xfrm>
        </p:spPr>
        <p:txBody>
          <a:bodyPr anchor="b">
            <a:normAutofit/>
          </a:bodyPr>
          <a:lstStyle/>
          <a:p>
            <a:pPr algn="r"/>
            <a:r>
              <a:rPr lang="en-US" sz="4000">
                <a:solidFill>
                  <a:srgbClr val="FFFFFF"/>
                </a:solidFill>
                <a:cs typeface="Calibri Light"/>
              </a:rPr>
              <a:t>MNAR</a:t>
            </a:r>
            <a:endParaRPr lang="en-US" sz="4000">
              <a:solidFill>
                <a:srgbClr val="FFFFFF"/>
              </a:solidFill>
            </a:endParaRPr>
          </a:p>
        </p:txBody>
      </p:sp>
      <p:graphicFrame>
        <p:nvGraphicFramePr>
          <p:cNvPr id="5" name="Content Placeholder 2">
            <a:extLst>
              <a:ext uri="{FF2B5EF4-FFF2-40B4-BE49-F238E27FC236}">
                <a16:creationId xmlns:a16="http://schemas.microsoft.com/office/drawing/2014/main" id="{F238922B-FBC8-20CA-DE2D-629FE5D057D9}"/>
              </a:ext>
            </a:extLst>
          </p:cNvPr>
          <p:cNvGraphicFramePr>
            <a:graphicFrameLocks noGrp="1"/>
          </p:cNvGraphicFramePr>
          <p:nvPr>
            <p:ph idx="1"/>
            <p:extLst>
              <p:ext uri="{D42A27DB-BD31-4B8C-83A1-F6EECF244321}">
                <p14:modId xmlns:p14="http://schemas.microsoft.com/office/powerpoint/2010/main" val="1195380436"/>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81134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22F04-53E6-A133-E2F3-3005835AC6DC}"/>
              </a:ext>
            </a:extLst>
          </p:cNvPr>
          <p:cNvSpPr>
            <a:spLocks noGrp="1"/>
          </p:cNvSpPr>
          <p:nvPr>
            <p:ph type="title"/>
          </p:nvPr>
        </p:nvSpPr>
        <p:spPr>
          <a:xfrm>
            <a:off x="4965430" y="629268"/>
            <a:ext cx="6586491" cy="1286160"/>
          </a:xfrm>
        </p:spPr>
        <p:txBody>
          <a:bodyPr anchor="b">
            <a:normAutofit/>
          </a:bodyPr>
          <a:lstStyle/>
          <a:p>
            <a:r>
              <a:rPr lang="en-US" dirty="0">
                <a:cs typeface="Calibri Light"/>
              </a:rPr>
              <a:t>Detecting </a:t>
            </a:r>
            <a:r>
              <a:rPr lang="en-US" dirty="0" err="1">
                <a:cs typeface="Calibri Light"/>
              </a:rPr>
              <a:t>NaN</a:t>
            </a:r>
            <a:r>
              <a:rPr lang="en-US" dirty="0">
                <a:cs typeface="Calibri Light"/>
              </a:rPr>
              <a:t> value</a:t>
            </a:r>
            <a:endParaRPr lang="en-US" dirty="0"/>
          </a:p>
        </p:txBody>
      </p:sp>
      <p:sp>
        <p:nvSpPr>
          <p:cNvPr id="3" name="Content Placeholder 2">
            <a:extLst>
              <a:ext uri="{FF2B5EF4-FFF2-40B4-BE49-F238E27FC236}">
                <a16:creationId xmlns:a16="http://schemas.microsoft.com/office/drawing/2014/main" id="{51F558F2-2A80-5E43-AC42-5944A7DBFA76}"/>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2000">
                <a:cs typeface="Calibri"/>
              </a:rPr>
              <a:t>Df.isnull()</a:t>
            </a:r>
          </a:p>
          <a:p>
            <a:r>
              <a:rPr lang="en-US" sz="2000">
                <a:cs typeface="Calibri"/>
              </a:rPr>
              <a:t>Df.isna()</a:t>
            </a:r>
          </a:p>
          <a:p>
            <a:r>
              <a:rPr lang="en-US" sz="2000">
                <a:cs typeface="Calibri"/>
              </a:rPr>
              <a:t>Df.isna().sum()</a:t>
            </a:r>
          </a:p>
        </p:txBody>
      </p:sp>
      <p:pic>
        <p:nvPicPr>
          <p:cNvPr id="5" name="Picture 4" descr="Microscopic view of cells">
            <a:extLst>
              <a:ext uri="{FF2B5EF4-FFF2-40B4-BE49-F238E27FC236}">
                <a16:creationId xmlns:a16="http://schemas.microsoft.com/office/drawing/2014/main" id="{28777C03-272C-8E2C-8FEF-818A2D39E9BE}"/>
              </a:ext>
            </a:extLst>
          </p:cNvPr>
          <p:cNvPicPr>
            <a:picLocks noChangeAspect="1"/>
          </p:cNvPicPr>
          <p:nvPr/>
        </p:nvPicPr>
        <p:blipFill rotWithShape="1">
          <a:blip r:embed="rId2"/>
          <a:srcRect l="36790" r="18157" b="-3"/>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5093D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0061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150A6-9B38-DD7F-9CC3-12CB475AD76C}"/>
              </a:ext>
            </a:extLst>
          </p:cNvPr>
          <p:cNvSpPr>
            <a:spLocks noGrp="1"/>
          </p:cNvSpPr>
          <p:nvPr>
            <p:ph type="title"/>
          </p:nvPr>
        </p:nvSpPr>
        <p:spPr>
          <a:xfrm>
            <a:off x="4965430" y="629268"/>
            <a:ext cx="6586491" cy="1286160"/>
          </a:xfrm>
        </p:spPr>
        <p:txBody>
          <a:bodyPr anchor="b">
            <a:normAutofit/>
          </a:bodyPr>
          <a:lstStyle/>
          <a:p>
            <a:r>
              <a:rPr lang="en-US" dirty="0">
                <a:cs typeface="Calibri Light"/>
              </a:rPr>
              <a:t>Handling Missing values</a:t>
            </a:r>
            <a:endParaRPr lang="en-US" dirty="0"/>
          </a:p>
        </p:txBody>
      </p:sp>
      <p:sp>
        <p:nvSpPr>
          <p:cNvPr id="3" name="Content Placeholder 2">
            <a:extLst>
              <a:ext uri="{FF2B5EF4-FFF2-40B4-BE49-F238E27FC236}">
                <a16:creationId xmlns:a16="http://schemas.microsoft.com/office/drawing/2014/main" id="{465B3DC7-B3B6-A86A-5914-475F7B16533A}"/>
              </a:ext>
            </a:extLst>
          </p:cNvPr>
          <p:cNvSpPr>
            <a:spLocks noGrp="1"/>
          </p:cNvSpPr>
          <p:nvPr>
            <p:ph idx="1"/>
          </p:nvPr>
        </p:nvSpPr>
        <p:spPr>
          <a:xfrm>
            <a:off x="4965431" y="2438400"/>
            <a:ext cx="6586489" cy="3785419"/>
          </a:xfrm>
        </p:spPr>
        <p:txBody>
          <a:bodyPr vert="horz" lIns="91440" tIns="45720" rIns="91440" bIns="45720" rtlCol="0">
            <a:normAutofit/>
          </a:bodyPr>
          <a:lstStyle/>
          <a:p>
            <a:pPr marL="514350" indent="-514350">
              <a:buAutoNum type="arabicPeriod"/>
            </a:pPr>
            <a:r>
              <a:rPr lang="en-US" sz="2000">
                <a:cs typeface="Calibri"/>
              </a:rPr>
              <a:t>Deleting</a:t>
            </a:r>
          </a:p>
          <a:p>
            <a:r>
              <a:rPr lang="en-US" sz="2000">
                <a:ea typeface="+mn-lt"/>
                <a:cs typeface="+mn-lt"/>
              </a:rPr>
              <a:t>df.dropna(axis=1,inplace=True)</a:t>
            </a:r>
          </a:p>
          <a:p>
            <a:endParaRPr lang="en-US" sz="2000">
              <a:cs typeface="Calibri"/>
            </a:endParaRPr>
          </a:p>
          <a:p>
            <a:pPr marL="0" indent="0">
              <a:buNone/>
            </a:pPr>
            <a:r>
              <a:rPr lang="en-US" sz="2000">
                <a:cs typeface="Calibri"/>
              </a:rPr>
              <a:t>2. Imputing value</a:t>
            </a:r>
          </a:p>
        </p:txBody>
      </p:sp>
      <p:pic>
        <p:nvPicPr>
          <p:cNvPr id="5" name="Picture 4" descr="Question mark on green pastel background">
            <a:extLst>
              <a:ext uri="{FF2B5EF4-FFF2-40B4-BE49-F238E27FC236}">
                <a16:creationId xmlns:a16="http://schemas.microsoft.com/office/drawing/2014/main" id="{2131507D-397B-09C9-710A-4302D5292F51}"/>
              </a:ext>
            </a:extLst>
          </p:cNvPr>
          <p:cNvPicPr>
            <a:picLocks noChangeAspect="1"/>
          </p:cNvPicPr>
          <p:nvPr/>
        </p:nvPicPr>
        <p:blipFill rotWithShape="1">
          <a:blip r:embed="rId2"/>
          <a:srcRect l="44832" r="4475" b="4"/>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54888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8179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AB909-B94E-9035-31BB-D0E6A2E19968}"/>
              </a:ext>
            </a:extLst>
          </p:cNvPr>
          <p:cNvSpPr>
            <a:spLocks noGrp="1"/>
          </p:cNvSpPr>
          <p:nvPr>
            <p:ph type="title"/>
          </p:nvPr>
        </p:nvSpPr>
        <p:spPr>
          <a:xfrm>
            <a:off x="4965430" y="629268"/>
            <a:ext cx="6586491" cy="1286160"/>
          </a:xfrm>
        </p:spPr>
        <p:txBody>
          <a:bodyPr anchor="b">
            <a:normAutofit/>
          </a:bodyPr>
          <a:lstStyle/>
          <a:p>
            <a:r>
              <a:rPr lang="en-US" sz="4100">
                <a:cs typeface="Calibri Light"/>
              </a:rPr>
              <a:t>Impute value</a:t>
            </a:r>
            <a:br>
              <a:rPr lang="en-US" sz="4100">
                <a:cs typeface="Calibri Light"/>
              </a:rPr>
            </a:br>
            <a:endParaRPr lang="en-US" sz="4100">
              <a:cs typeface="Calibri Light"/>
            </a:endParaRPr>
          </a:p>
        </p:txBody>
      </p:sp>
      <p:sp>
        <p:nvSpPr>
          <p:cNvPr id="3" name="Content Placeholder 2">
            <a:extLst>
              <a:ext uri="{FF2B5EF4-FFF2-40B4-BE49-F238E27FC236}">
                <a16:creationId xmlns:a16="http://schemas.microsoft.com/office/drawing/2014/main" id="{3191386D-7FB7-4365-610D-88A5D03BE93B}"/>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2000">
                <a:cs typeface="Calibri"/>
              </a:rPr>
              <a:t>Replace with mean</a:t>
            </a:r>
          </a:p>
          <a:p>
            <a:r>
              <a:rPr lang="en-US" sz="2000">
                <a:cs typeface="Calibri"/>
              </a:rPr>
              <a:t>Replace with median</a:t>
            </a:r>
          </a:p>
          <a:p>
            <a:r>
              <a:rPr lang="en-US" sz="2000">
                <a:cs typeface="Calibri"/>
              </a:rPr>
              <a:t>Replace with mode</a:t>
            </a:r>
          </a:p>
          <a:p>
            <a:r>
              <a:rPr lang="en-US" sz="2000">
                <a:cs typeface="Calibri"/>
              </a:rPr>
              <a:t>Replace with other value</a:t>
            </a:r>
          </a:p>
          <a:p>
            <a:r>
              <a:rPr lang="en-US" sz="2000">
                <a:cs typeface="Calibri"/>
              </a:rPr>
              <a:t>Fill with pad</a:t>
            </a:r>
          </a:p>
          <a:p>
            <a:r>
              <a:rPr lang="en-US" sz="2000">
                <a:cs typeface="Calibri"/>
              </a:rPr>
              <a:t>Replace using bfill(backfill)</a:t>
            </a:r>
          </a:p>
          <a:p>
            <a:r>
              <a:rPr lang="en-US" sz="2000">
                <a:cs typeface="Calibri"/>
              </a:rPr>
              <a:t>Replace with ffill(forwardfill)</a:t>
            </a:r>
          </a:p>
          <a:p>
            <a:r>
              <a:rPr lang="en-US" sz="2000">
                <a:cs typeface="Calibri"/>
              </a:rPr>
              <a:t>Interpolation (</a:t>
            </a:r>
            <a:r>
              <a:rPr lang="en-US" sz="2000" i="1">
                <a:cs typeface="Calibri" panose="020F0502020204030204"/>
              </a:rPr>
              <a:t>df.interpolate()</a:t>
            </a:r>
            <a:r>
              <a:rPr lang="en-US" sz="2000">
                <a:cs typeface="Calibri" panose="020F0502020204030204"/>
              </a:rPr>
              <a:t>)</a:t>
            </a:r>
          </a:p>
        </p:txBody>
      </p:sp>
      <p:pic>
        <p:nvPicPr>
          <p:cNvPr id="5" name="Picture 4" descr="A digital balance scale using circles">
            <a:extLst>
              <a:ext uri="{FF2B5EF4-FFF2-40B4-BE49-F238E27FC236}">
                <a16:creationId xmlns:a16="http://schemas.microsoft.com/office/drawing/2014/main" id="{B87108EE-06EF-8F85-7C5C-BC1219A23FEB}"/>
              </a:ext>
            </a:extLst>
          </p:cNvPr>
          <p:cNvPicPr>
            <a:picLocks noChangeAspect="1"/>
          </p:cNvPicPr>
          <p:nvPr/>
        </p:nvPicPr>
        <p:blipFill rotWithShape="1">
          <a:blip r:embed="rId2"/>
          <a:srcRect l="28440" r="30704" b="8"/>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97566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485FD-7D90-9F1E-F531-F49C4C539CF3}"/>
              </a:ext>
            </a:extLst>
          </p:cNvPr>
          <p:cNvSpPr>
            <a:spLocks noGrp="1"/>
          </p:cNvSpPr>
          <p:nvPr>
            <p:ph type="title"/>
          </p:nvPr>
        </p:nvSpPr>
        <p:spPr>
          <a:xfrm>
            <a:off x="4965430" y="629268"/>
            <a:ext cx="6586491" cy="1286160"/>
          </a:xfrm>
        </p:spPr>
        <p:txBody>
          <a:bodyPr anchor="b">
            <a:normAutofit/>
          </a:bodyPr>
          <a:lstStyle/>
          <a:p>
            <a:r>
              <a:rPr lang="en-US" dirty="0">
                <a:cs typeface="Calibri Light"/>
              </a:rPr>
              <a:t>Impute Categorical value</a:t>
            </a:r>
            <a:endParaRPr lang="en-US" dirty="0"/>
          </a:p>
        </p:txBody>
      </p:sp>
      <p:sp>
        <p:nvSpPr>
          <p:cNvPr id="3" name="Content Placeholder 2">
            <a:extLst>
              <a:ext uri="{FF2B5EF4-FFF2-40B4-BE49-F238E27FC236}">
                <a16:creationId xmlns:a16="http://schemas.microsoft.com/office/drawing/2014/main" id="{E8A7CB3D-C997-EFD3-E80B-70D9F06BCD59}"/>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2000">
                <a:cs typeface="Calibri"/>
              </a:rPr>
              <a:t>Using simple imputer</a:t>
            </a:r>
          </a:p>
          <a:p>
            <a:r>
              <a:rPr lang="en-US" sz="2000">
                <a:latin typeface="Consolas"/>
                <a:cs typeface="Calibri"/>
              </a:rPr>
              <a:t>from sklearn.impute import SimpleImputer
imputer = SimpleImputer(strategy='most_frequent')
imputer.fit_transform(X)</a:t>
            </a:r>
            <a:endParaRPr lang="en-US" sz="2000">
              <a:cs typeface="Calibri"/>
            </a:endParaRPr>
          </a:p>
        </p:txBody>
      </p:sp>
      <p:pic>
        <p:nvPicPr>
          <p:cNvPr id="5" name="Picture 4" descr="Formulae written on a blackboard">
            <a:extLst>
              <a:ext uri="{FF2B5EF4-FFF2-40B4-BE49-F238E27FC236}">
                <a16:creationId xmlns:a16="http://schemas.microsoft.com/office/drawing/2014/main" id="{805D3E20-A45D-E5F7-9BA3-43C3A8B7044A}"/>
              </a:ext>
            </a:extLst>
          </p:cNvPr>
          <p:cNvPicPr>
            <a:picLocks noChangeAspect="1"/>
          </p:cNvPicPr>
          <p:nvPr/>
        </p:nvPicPr>
        <p:blipFill rotWithShape="1">
          <a:blip r:embed="rId2"/>
          <a:srcRect l="30180" r="24704" b="4"/>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8786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8DADF3-A5E5-9947-7C38-266CDF7EF003}"/>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cs typeface="Calibri Light"/>
              </a:rPr>
              <a:t>Impute using KNNimputer</a:t>
            </a:r>
            <a:endParaRPr lang="en-US" sz="4000">
              <a:solidFill>
                <a:srgbClr val="FFFFFF"/>
              </a:solidFill>
            </a:endParaRPr>
          </a:p>
        </p:txBody>
      </p:sp>
      <p:sp>
        <p:nvSpPr>
          <p:cNvPr id="3" name="Content Placeholder 2">
            <a:extLst>
              <a:ext uri="{FF2B5EF4-FFF2-40B4-BE49-F238E27FC236}">
                <a16:creationId xmlns:a16="http://schemas.microsoft.com/office/drawing/2014/main" id="{1302B253-1E99-8947-B957-D7F832E2A788}"/>
              </a:ext>
            </a:extLst>
          </p:cNvPr>
          <p:cNvSpPr>
            <a:spLocks noGrp="1"/>
          </p:cNvSpPr>
          <p:nvPr>
            <p:ph idx="1"/>
          </p:nvPr>
        </p:nvSpPr>
        <p:spPr>
          <a:xfrm>
            <a:off x="4810259" y="649480"/>
            <a:ext cx="6555347" cy="5546047"/>
          </a:xfrm>
        </p:spPr>
        <p:txBody>
          <a:bodyPr vert="horz" lIns="91440" tIns="45720" rIns="91440" bIns="45720" rtlCol="0" anchor="ctr">
            <a:normAutofit/>
          </a:bodyPr>
          <a:lstStyle/>
          <a:p>
            <a:r>
              <a:rPr lang="en-US" sz="2000" dirty="0">
                <a:latin typeface="Consolas"/>
              </a:rPr>
              <a:t>from sklearn.impute import KNNImputer
</a:t>
            </a:r>
            <a:r>
              <a:rPr lang="en-US" sz="2000" dirty="0" err="1">
                <a:latin typeface="Consolas"/>
              </a:rPr>
              <a:t>impute_knn</a:t>
            </a:r>
            <a:r>
              <a:rPr lang="en-US" sz="2000" dirty="0">
                <a:latin typeface="Consolas"/>
              </a:rPr>
              <a:t> = </a:t>
            </a:r>
            <a:r>
              <a:rPr lang="en-US" sz="2000" dirty="0" err="1">
                <a:latin typeface="Consolas"/>
              </a:rPr>
              <a:t>KNNImputer</a:t>
            </a:r>
            <a:r>
              <a:rPr lang="en-US" sz="2000" dirty="0">
                <a:latin typeface="Consolas"/>
              </a:rPr>
              <a:t>(</a:t>
            </a:r>
            <a:r>
              <a:rPr lang="en-US" sz="2000" dirty="0" err="1">
                <a:latin typeface="Consolas"/>
              </a:rPr>
              <a:t>n_neighbors</a:t>
            </a:r>
            <a:r>
              <a:rPr lang="en-US" sz="2000" dirty="0">
                <a:latin typeface="Consolas"/>
              </a:rPr>
              <a:t>=5)
</a:t>
            </a:r>
            <a:r>
              <a:rPr lang="en-US" sz="2000" dirty="0" err="1">
                <a:latin typeface="Consolas"/>
              </a:rPr>
              <a:t>impute_knn.fit_transform</a:t>
            </a:r>
            <a:r>
              <a:rPr lang="en-US" sz="2000" dirty="0">
                <a:latin typeface="Consolas"/>
              </a:rPr>
              <a:t>(X)</a:t>
            </a:r>
          </a:p>
          <a:p>
            <a:endParaRPr lang="en-US" sz="2000" dirty="0">
              <a:latin typeface="Consolas"/>
            </a:endParaRPr>
          </a:p>
          <a:p>
            <a:endParaRPr lang="en-US" sz="2000" dirty="0">
              <a:latin typeface="Consolas"/>
            </a:endParaRPr>
          </a:p>
          <a:p>
            <a:pPr marL="0" indent="0">
              <a:buNone/>
            </a:pPr>
            <a:r>
              <a:rPr lang="en-US" sz="2000" dirty="0">
                <a:latin typeface="Calibri"/>
                <a:cs typeface="Calibri"/>
              </a:rPr>
              <a:t>Ref : </a:t>
            </a:r>
            <a:r>
              <a:rPr lang="en-US" sz="2000" dirty="0">
                <a:ea typeface="+mn-lt"/>
                <a:cs typeface="+mn-lt"/>
              </a:rPr>
              <a:t>https://scikit-learn.org/stable/modules/generated/sklearn.impute.KNNImputer.html</a:t>
            </a:r>
            <a:endParaRPr lang="en-US" sz="2000" dirty="0">
              <a:latin typeface="Consolas"/>
            </a:endParaRPr>
          </a:p>
        </p:txBody>
      </p:sp>
    </p:spTree>
    <p:extLst>
      <p:ext uri="{BB962C8B-B14F-4D97-AF65-F5344CB8AC3E}">
        <p14:creationId xmlns:p14="http://schemas.microsoft.com/office/powerpoint/2010/main" val="2964924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98D20-3A10-2BA9-9273-07D437FC6B12}"/>
              </a:ext>
            </a:extLst>
          </p:cNvPr>
          <p:cNvSpPr>
            <a:spLocks noGrp="1"/>
          </p:cNvSpPr>
          <p:nvPr>
            <p:ph type="title"/>
          </p:nvPr>
        </p:nvSpPr>
        <p:spPr>
          <a:xfrm>
            <a:off x="4965430" y="629268"/>
            <a:ext cx="6586491" cy="1286160"/>
          </a:xfrm>
        </p:spPr>
        <p:txBody>
          <a:bodyPr anchor="b">
            <a:normAutofit/>
          </a:bodyPr>
          <a:lstStyle/>
          <a:p>
            <a:r>
              <a:rPr lang="en-US" dirty="0">
                <a:cs typeface="Calibri Light"/>
              </a:rPr>
              <a:t>Replace a value</a:t>
            </a:r>
            <a:endParaRPr lang="en-US" dirty="0"/>
          </a:p>
        </p:txBody>
      </p:sp>
      <p:sp>
        <p:nvSpPr>
          <p:cNvPr id="3" name="Content Placeholder 2">
            <a:extLst>
              <a:ext uri="{FF2B5EF4-FFF2-40B4-BE49-F238E27FC236}">
                <a16:creationId xmlns:a16="http://schemas.microsoft.com/office/drawing/2014/main" id="{01B81011-C611-1985-F6CE-29F059C1EED6}"/>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2000">
                <a:cs typeface="Calibri"/>
              </a:rPr>
              <a:t> df.replace(-99,0,inplace=True)</a:t>
            </a:r>
            <a:endParaRPr lang="en-US" sz="2000"/>
          </a:p>
        </p:txBody>
      </p:sp>
      <p:pic>
        <p:nvPicPr>
          <p:cNvPr id="5" name="Picture 4" descr="A digital balance scale using circles">
            <a:extLst>
              <a:ext uri="{FF2B5EF4-FFF2-40B4-BE49-F238E27FC236}">
                <a16:creationId xmlns:a16="http://schemas.microsoft.com/office/drawing/2014/main" id="{FAFEBF95-F09C-C024-611C-8393CDD5C0DC}"/>
              </a:ext>
            </a:extLst>
          </p:cNvPr>
          <p:cNvPicPr>
            <a:picLocks noChangeAspect="1"/>
          </p:cNvPicPr>
          <p:nvPr/>
        </p:nvPicPr>
        <p:blipFill rotWithShape="1">
          <a:blip r:embed="rId2"/>
          <a:srcRect l="28440" r="30704" b="8"/>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4918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43818E5-79B9-F5C0-E407-2B639FD34649}"/>
              </a:ext>
            </a:extLst>
          </p:cNvPr>
          <p:cNvSpPr>
            <a:spLocks noGrp="1"/>
          </p:cNvSpPr>
          <p:nvPr>
            <p:ph type="title"/>
          </p:nvPr>
        </p:nvSpPr>
        <p:spPr>
          <a:xfrm>
            <a:off x="4162567" y="818984"/>
            <a:ext cx="6714699" cy="3178689"/>
          </a:xfrm>
        </p:spPr>
        <p:txBody>
          <a:bodyPr vert="horz" lIns="91440" tIns="45720" rIns="91440" bIns="45720" rtlCol="0" anchor="b">
            <a:normAutofit/>
          </a:bodyPr>
          <a:lstStyle/>
          <a:p>
            <a:r>
              <a:rPr lang="en-US" sz="4800" kern="1200">
                <a:solidFill>
                  <a:srgbClr val="FFFFFF"/>
                </a:solidFill>
                <a:latin typeface="+mj-lt"/>
                <a:ea typeface="+mj-ea"/>
                <a:cs typeface="+mj-cs"/>
              </a:rPr>
              <a:t>Use a model to impute</a:t>
            </a:r>
          </a:p>
        </p:txBody>
      </p:sp>
      <p:sp>
        <p:nvSpPr>
          <p:cNvPr id="22" name="Rectangle 21">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27EA677-48BE-46CC-93C5-8E66A1B20524}"/>
              </a:ext>
            </a:extLst>
          </p:cNvPr>
          <p:cNvSpPr>
            <a:spLocks noGrp="1"/>
          </p:cNvSpPr>
          <p:nvPr>
            <p:ph idx="1"/>
          </p:nvPr>
        </p:nvSpPr>
        <p:spPr>
          <a:xfrm>
            <a:off x="4285397" y="4960961"/>
            <a:ext cx="7055893" cy="1078054"/>
          </a:xfrm>
        </p:spPr>
        <p:txBody>
          <a:bodyPr vert="horz" lIns="91440" tIns="45720" rIns="91440" bIns="45720" rtlCol="0">
            <a:normAutofit/>
          </a:bodyPr>
          <a:lstStyle/>
          <a:p>
            <a:pPr marL="0" indent="0">
              <a:buNone/>
            </a:pPr>
            <a:r>
              <a:rPr lang="en-US" sz="2400" kern="1200">
                <a:solidFill>
                  <a:srgbClr val="FFFFFF"/>
                </a:solidFill>
                <a:latin typeface="+mn-lt"/>
                <a:ea typeface="+mn-ea"/>
                <a:cs typeface="+mn-cs"/>
              </a:rPr>
              <a:t>Use any algorithm to impute the value.</a:t>
            </a:r>
          </a:p>
        </p:txBody>
      </p:sp>
    </p:spTree>
    <p:extLst>
      <p:ext uri="{BB962C8B-B14F-4D97-AF65-F5344CB8AC3E}">
        <p14:creationId xmlns:p14="http://schemas.microsoft.com/office/powerpoint/2010/main" val="5770469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15E3B-B67F-C10E-C9DC-5C8B904CC1F0}"/>
              </a:ext>
            </a:extLst>
          </p:cNvPr>
          <p:cNvSpPr>
            <a:spLocks noGrp="1"/>
          </p:cNvSpPr>
          <p:nvPr>
            <p:ph type="title"/>
          </p:nvPr>
        </p:nvSpPr>
        <p:spPr/>
        <p:txBody>
          <a:bodyPr/>
          <a:lstStyle/>
          <a:p>
            <a:r>
              <a:rPr lang="en-US" dirty="0">
                <a:cs typeface="Calibri Light"/>
              </a:rPr>
              <a:t>Questions</a:t>
            </a:r>
            <a:endParaRPr lang="en-US" dirty="0"/>
          </a:p>
        </p:txBody>
      </p:sp>
      <p:sp>
        <p:nvSpPr>
          <p:cNvPr id="3" name="Content Placeholder 2">
            <a:extLst>
              <a:ext uri="{FF2B5EF4-FFF2-40B4-BE49-F238E27FC236}">
                <a16:creationId xmlns:a16="http://schemas.microsoft.com/office/drawing/2014/main" id="{BAEB8977-7BB7-3C37-B962-254BA94413DA}"/>
              </a:ext>
            </a:extLst>
          </p:cNvPr>
          <p:cNvSpPr>
            <a:spLocks noGrp="1"/>
          </p:cNvSpPr>
          <p:nvPr>
            <p:ph idx="1"/>
          </p:nvPr>
        </p:nvSpPr>
        <p:spPr/>
        <p:txBody>
          <a:bodyPr vert="horz" lIns="91440" tIns="45720" rIns="91440" bIns="45720" rtlCol="0" anchor="t">
            <a:normAutofit/>
          </a:bodyPr>
          <a:lstStyle/>
          <a:p>
            <a:r>
              <a:rPr lang="en-US" dirty="0">
                <a:cs typeface="Calibri"/>
              </a:rPr>
              <a:t>Create dataset or fetch dataset (tips) from seaborn library</a:t>
            </a:r>
          </a:p>
          <a:p>
            <a:r>
              <a:rPr lang="en-US" dirty="0">
                <a:cs typeface="Calibri"/>
              </a:rPr>
              <a:t>Set some column values as nan</a:t>
            </a:r>
          </a:p>
          <a:p>
            <a:r>
              <a:rPr lang="en-US" dirty="0">
                <a:cs typeface="Calibri"/>
              </a:rPr>
              <a:t>Set the values for tip to 0 for which </a:t>
            </a:r>
            <a:r>
              <a:rPr lang="en-US" dirty="0" err="1">
                <a:cs typeface="Calibri"/>
              </a:rPr>
              <a:t>total_bill</a:t>
            </a:r>
            <a:r>
              <a:rPr lang="en-US" dirty="0">
                <a:cs typeface="Calibri"/>
              </a:rPr>
              <a:t> is less than 20 .</a:t>
            </a:r>
          </a:p>
          <a:p>
            <a:r>
              <a:rPr lang="en-US" dirty="0">
                <a:cs typeface="Calibri"/>
              </a:rPr>
              <a:t>Create a new column as gender for which represent the sex column values is equal to 'Male' as 'M' and 'Female' as 'F'.</a:t>
            </a:r>
          </a:p>
          <a:p>
            <a:r>
              <a:rPr lang="en-US" dirty="0">
                <a:cs typeface="Calibri"/>
              </a:rPr>
              <a:t>Transform the column value day from 'Sun' to 'Sunday' .</a:t>
            </a:r>
          </a:p>
          <a:p>
            <a:endParaRPr lang="en-US" dirty="0">
              <a:cs typeface="Calibri"/>
            </a:endParaRPr>
          </a:p>
          <a:p>
            <a:endParaRPr lang="en-US" dirty="0">
              <a:cs typeface="Calibri"/>
            </a:endParaRPr>
          </a:p>
        </p:txBody>
      </p:sp>
    </p:spTree>
    <p:extLst>
      <p:ext uri="{BB962C8B-B14F-4D97-AF65-F5344CB8AC3E}">
        <p14:creationId xmlns:p14="http://schemas.microsoft.com/office/powerpoint/2010/main" val="2872868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ED63D-259F-7823-281E-7F01F4DF0461}"/>
              </a:ext>
            </a:extLst>
          </p:cNvPr>
          <p:cNvSpPr>
            <a:spLocks noGrp="1"/>
          </p:cNvSpPr>
          <p:nvPr>
            <p:ph type="title"/>
          </p:nvPr>
        </p:nvSpPr>
        <p:spPr>
          <a:xfrm>
            <a:off x="4965430" y="629268"/>
            <a:ext cx="6586491" cy="1286160"/>
          </a:xfrm>
        </p:spPr>
        <p:txBody>
          <a:bodyPr anchor="b">
            <a:normAutofit/>
          </a:bodyPr>
          <a:lstStyle/>
          <a:p>
            <a:r>
              <a:rPr lang="en-US" dirty="0">
                <a:cs typeface="Calibri Light"/>
              </a:rPr>
              <a:t>Outlier </a:t>
            </a:r>
            <a:endParaRPr lang="en-US" dirty="0"/>
          </a:p>
        </p:txBody>
      </p:sp>
      <p:sp>
        <p:nvSpPr>
          <p:cNvPr id="3" name="Content Placeholder 2">
            <a:extLst>
              <a:ext uri="{FF2B5EF4-FFF2-40B4-BE49-F238E27FC236}">
                <a16:creationId xmlns:a16="http://schemas.microsoft.com/office/drawing/2014/main" id="{4B583EB7-67CD-0965-054A-55A192A036EF}"/>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1900">
                <a:ea typeface="+mn-lt"/>
                <a:cs typeface="+mn-lt"/>
              </a:rPr>
              <a:t>An outlier is an individual point of data that is distant from other points in the dataset. It is an anomaly in the dataset that may be caused by a range of errors in capturing, processing or manipulating data. Outliers can skew overall data trends, so outlier detection methods are an important part of statistics. Outliers will be a consideration for any area that uses data to make decisions. If an organisation is gaining insight from data, outliers are a real risk.</a:t>
            </a:r>
          </a:p>
          <a:p>
            <a:r>
              <a:rPr lang="en-US" sz="1900">
                <a:ea typeface="+mn-lt"/>
                <a:cs typeface="+mn-lt"/>
              </a:rPr>
              <a:t>The three main types of outliers are:</a:t>
            </a:r>
          </a:p>
          <a:p>
            <a:r>
              <a:rPr lang="en-US" sz="1900">
                <a:ea typeface="+mn-lt"/>
                <a:cs typeface="+mn-lt"/>
              </a:rPr>
              <a:t>Point outliers</a:t>
            </a:r>
          </a:p>
          <a:p>
            <a:r>
              <a:rPr lang="en-US" sz="1900">
                <a:ea typeface="+mn-lt"/>
                <a:cs typeface="+mn-lt"/>
              </a:rPr>
              <a:t>Contextual outliers</a:t>
            </a:r>
          </a:p>
          <a:p>
            <a:r>
              <a:rPr lang="en-US" sz="1900">
                <a:ea typeface="+mn-lt"/>
                <a:cs typeface="+mn-lt"/>
              </a:rPr>
              <a:t>Collective outliers</a:t>
            </a:r>
          </a:p>
          <a:p>
            <a:endParaRPr lang="en-US" sz="1900">
              <a:cs typeface="Calibri"/>
            </a:endParaRPr>
          </a:p>
        </p:txBody>
      </p:sp>
      <p:pic>
        <p:nvPicPr>
          <p:cNvPr id="5" name="Picture 4" descr="Graph on document with pen">
            <a:extLst>
              <a:ext uri="{FF2B5EF4-FFF2-40B4-BE49-F238E27FC236}">
                <a16:creationId xmlns:a16="http://schemas.microsoft.com/office/drawing/2014/main" id="{BC516F36-67F4-7167-5327-9FAE031F2EBB}"/>
              </a:ext>
            </a:extLst>
          </p:cNvPr>
          <p:cNvPicPr>
            <a:picLocks noChangeAspect="1"/>
          </p:cNvPicPr>
          <p:nvPr/>
        </p:nvPicPr>
        <p:blipFill rotWithShape="1">
          <a:blip r:embed="rId2"/>
          <a:srcRect l="34499" r="20448" b="-3"/>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4E86B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3336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1D45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58BEBB-0D48-ACE4-0A2E-A06601285093}"/>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Machine Learning Life Cycle</a:t>
            </a:r>
          </a:p>
        </p:txBody>
      </p:sp>
      <p:pic>
        <p:nvPicPr>
          <p:cNvPr id="4" name="Picture 4">
            <a:extLst>
              <a:ext uri="{FF2B5EF4-FFF2-40B4-BE49-F238E27FC236}">
                <a16:creationId xmlns:a16="http://schemas.microsoft.com/office/drawing/2014/main" id="{A06C130B-A4D0-342F-00E2-7740D3A30C21}"/>
              </a:ext>
            </a:extLst>
          </p:cNvPr>
          <p:cNvPicPr>
            <a:picLocks noGrp="1" noChangeAspect="1"/>
          </p:cNvPicPr>
          <p:nvPr>
            <p:ph idx="1"/>
          </p:nvPr>
        </p:nvPicPr>
        <p:blipFill>
          <a:blip r:embed="rId2"/>
          <a:stretch>
            <a:fillRect/>
          </a:stretch>
        </p:blipFill>
        <p:spPr>
          <a:xfrm>
            <a:off x="4448584" y="640080"/>
            <a:ext cx="6866235" cy="5578816"/>
          </a:xfrm>
          <a:prstGeom prst="rect">
            <a:avLst/>
          </a:prstGeom>
        </p:spPr>
      </p:pic>
    </p:spTree>
    <p:extLst>
      <p:ext uri="{BB962C8B-B14F-4D97-AF65-F5344CB8AC3E}">
        <p14:creationId xmlns:p14="http://schemas.microsoft.com/office/powerpoint/2010/main" val="36162240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F068C2A-625F-37D5-9B9E-BEB36C6AC8E0}"/>
              </a:ext>
            </a:extLst>
          </p:cNvPr>
          <p:cNvSpPr>
            <a:spLocks noGrp="1"/>
          </p:cNvSpPr>
          <p:nvPr>
            <p:ph type="title"/>
          </p:nvPr>
        </p:nvSpPr>
        <p:spPr>
          <a:xfrm>
            <a:off x="524741" y="620392"/>
            <a:ext cx="3808268" cy="5504688"/>
          </a:xfrm>
        </p:spPr>
        <p:txBody>
          <a:bodyPr>
            <a:normAutofit/>
          </a:bodyPr>
          <a:lstStyle/>
          <a:p>
            <a:r>
              <a:rPr lang="en-US" sz="6000">
                <a:solidFill>
                  <a:schemeClr val="bg1"/>
                </a:solidFill>
                <a:latin typeface="Calibri"/>
                <a:cs typeface="Calibri"/>
              </a:rPr>
              <a:t>Common causes of outliers in machine learning include</a:t>
            </a:r>
            <a:endParaRPr lang="en-US" sz="6000">
              <a:solidFill>
                <a:schemeClr val="bg1"/>
              </a:solidFill>
            </a:endParaRPr>
          </a:p>
        </p:txBody>
      </p:sp>
      <p:graphicFrame>
        <p:nvGraphicFramePr>
          <p:cNvPr id="5" name="Content Placeholder 2">
            <a:extLst>
              <a:ext uri="{FF2B5EF4-FFF2-40B4-BE49-F238E27FC236}">
                <a16:creationId xmlns:a16="http://schemas.microsoft.com/office/drawing/2014/main" id="{59EFB004-F85F-4A2F-2CAB-6B29524871B1}"/>
              </a:ext>
            </a:extLst>
          </p:cNvPr>
          <p:cNvGraphicFramePr>
            <a:graphicFrameLocks noGrp="1"/>
          </p:cNvGraphicFramePr>
          <p:nvPr>
            <p:ph idx="1"/>
            <p:extLst>
              <p:ext uri="{D42A27DB-BD31-4B8C-83A1-F6EECF244321}">
                <p14:modId xmlns:p14="http://schemas.microsoft.com/office/powerpoint/2010/main" val="3135022517"/>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96592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8A857-DD44-D39E-4365-C87FF6AA1EEF}"/>
              </a:ext>
            </a:extLst>
          </p:cNvPr>
          <p:cNvSpPr>
            <a:spLocks noGrp="1"/>
          </p:cNvSpPr>
          <p:nvPr>
            <p:ph type="title"/>
          </p:nvPr>
        </p:nvSpPr>
        <p:spPr>
          <a:xfrm>
            <a:off x="4965430" y="629268"/>
            <a:ext cx="6586491" cy="1286160"/>
          </a:xfrm>
        </p:spPr>
        <p:txBody>
          <a:bodyPr anchor="b">
            <a:normAutofit/>
          </a:bodyPr>
          <a:lstStyle/>
          <a:p>
            <a:r>
              <a:rPr lang="en-US" dirty="0"/>
              <a:t>outlier detection methods</a:t>
            </a:r>
            <a:endParaRPr lang="en-US" dirty="0">
              <a:cs typeface="Calibri Light"/>
            </a:endParaRPr>
          </a:p>
          <a:p>
            <a:endParaRPr lang="en-US" dirty="0">
              <a:cs typeface="Calibri Light"/>
            </a:endParaRPr>
          </a:p>
        </p:txBody>
      </p:sp>
      <p:sp>
        <p:nvSpPr>
          <p:cNvPr id="3" name="Content Placeholder 2">
            <a:extLst>
              <a:ext uri="{FF2B5EF4-FFF2-40B4-BE49-F238E27FC236}">
                <a16:creationId xmlns:a16="http://schemas.microsoft.com/office/drawing/2014/main" id="{8FA3FC8C-4DFF-F070-62F8-6C596181FF7B}"/>
              </a:ext>
            </a:extLst>
          </p:cNvPr>
          <p:cNvSpPr>
            <a:spLocks noGrp="1"/>
          </p:cNvSpPr>
          <p:nvPr>
            <p:ph idx="1"/>
          </p:nvPr>
        </p:nvSpPr>
        <p:spPr>
          <a:xfrm>
            <a:off x="4965431" y="2438400"/>
            <a:ext cx="6586489" cy="3785419"/>
          </a:xfrm>
        </p:spPr>
        <p:txBody>
          <a:bodyPr vert="horz" lIns="91440" tIns="45720" rIns="91440" bIns="45720" rtlCol="0" anchor="t">
            <a:normAutofit/>
          </a:bodyPr>
          <a:lstStyle/>
          <a:p>
            <a:pPr marL="514350" indent="-514350">
              <a:buAutoNum type="arabicPeriod"/>
            </a:pPr>
            <a:r>
              <a:rPr lang="en-US" sz="1900" dirty="0">
                <a:cs typeface="Calibri" panose="020F0502020204030204"/>
              </a:rPr>
              <a:t>Boxplot</a:t>
            </a:r>
            <a:endParaRPr lang="en-US" sz="1900" dirty="0"/>
          </a:p>
          <a:p>
            <a:pPr marL="514350" indent="-514350">
              <a:buAutoNum type="arabicPeriod"/>
            </a:pPr>
            <a:r>
              <a:rPr lang="en-US" sz="1900" dirty="0">
                <a:cs typeface="Calibri" panose="020F0502020204030204"/>
              </a:rPr>
              <a:t>Use your own value or range to detect outlier</a:t>
            </a:r>
          </a:p>
          <a:p>
            <a:pPr marL="0" indent="0">
              <a:buNone/>
            </a:pPr>
            <a:r>
              <a:rPr lang="en-US" sz="1900" dirty="0">
                <a:cs typeface="Calibri" panose="020F0502020204030204"/>
              </a:rPr>
              <a:t>3. </a:t>
            </a:r>
            <a:r>
              <a:rPr lang="en-US" sz="1900" dirty="0"/>
              <a:t>     Z-score technique ( when data is Normally distributed)</a:t>
            </a:r>
            <a:endParaRPr lang="en-US" sz="1900" dirty="0">
              <a:cs typeface="Calibri" panose="020F0502020204030204"/>
            </a:endParaRPr>
          </a:p>
          <a:p>
            <a:pPr marL="0" indent="0">
              <a:buNone/>
            </a:pPr>
            <a:r>
              <a:rPr lang="en-US" sz="1900" dirty="0">
                <a:cs typeface="Calibri" panose="020F0502020204030204"/>
              </a:rPr>
              <a:t>4.      IQR ( when skewed data)</a:t>
            </a:r>
          </a:p>
          <a:p>
            <a:pPr marL="0" indent="0">
              <a:buNone/>
            </a:pPr>
            <a:r>
              <a:rPr lang="en-US" sz="1900" dirty="0">
                <a:cs typeface="Calibri" panose="020F0502020204030204"/>
              </a:rPr>
              <a:t>5.      Scatter plot</a:t>
            </a:r>
          </a:p>
          <a:p>
            <a:pPr>
              <a:buNone/>
            </a:pPr>
            <a:r>
              <a:rPr lang="en-US" sz="1900" b="1" dirty="0"/>
              <a:t>6.      </a:t>
            </a:r>
            <a:r>
              <a:rPr lang="en-US" sz="1900" dirty="0"/>
              <a:t>Distance from the mean method (Multivariate method)</a:t>
            </a:r>
            <a:endParaRPr lang="en-US" sz="1900" dirty="0">
              <a:cs typeface="Calibri"/>
            </a:endParaRPr>
          </a:p>
          <a:p>
            <a:pPr>
              <a:buNone/>
            </a:pPr>
            <a:r>
              <a:rPr lang="en-US" sz="1900" dirty="0">
                <a:ea typeface="+mn-lt"/>
                <a:cs typeface="+mn-lt"/>
              </a:rPr>
              <a:t>     this method considers multiple variables in a data set to detect outliers. This method calculates the Euclidean distance of the data points from their mean and converts the distances into absolute z-scores. Any z-score greater than the pre-specified cut-off (mostly 3)is considered to be an outlier. </a:t>
            </a:r>
            <a:endParaRPr lang="en-US" sz="1900" dirty="0">
              <a:cs typeface="Calibri" panose="020F0502020204030204"/>
            </a:endParaRPr>
          </a:p>
          <a:p>
            <a:pPr marL="0" indent="0">
              <a:buNone/>
            </a:pPr>
            <a:endParaRPr lang="en-US" sz="1900">
              <a:cs typeface="Calibri" panose="020F0502020204030204"/>
            </a:endParaRPr>
          </a:p>
          <a:p>
            <a:pPr marL="0" indent="0">
              <a:buNone/>
            </a:pPr>
            <a:endParaRPr lang="en-US" sz="1900">
              <a:cs typeface="Calibri" panose="020F0502020204030204"/>
            </a:endParaRPr>
          </a:p>
        </p:txBody>
      </p:sp>
      <p:pic>
        <p:nvPicPr>
          <p:cNvPr id="5" name="Picture 4" descr="Zigzag indicator line">
            <a:extLst>
              <a:ext uri="{FF2B5EF4-FFF2-40B4-BE49-F238E27FC236}">
                <a16:creationId xmlns:a16="http://schemas.microsoft.com/office/drawing/2014/main" id="{090A5003-D0A4-F56D-5B4E-D9E11E8674A7}"/>
              </a:ext>
            </a:extLst>
          </p:cNvPr>
          <p:cNvPicPr>
            <a:picLocks noChangeAspect="1"/>
          </p:cNvPicPr>
          <p:nvPr/>
        </p:nvPicPr>
        <p:blipFill rotWithShape="1">
          <a:blip r:embed="rId2"/>
          <a:srcRect l="30894" r="23991" b="4"/>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74DEE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63122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A72E9-CD9F-E229-E797-7D3B1AAB8E28}"/>
              </a:ext>
            </a:extLst>
          </p:cNvPr>
          <p:cNvSpPr>
            <a:spLocks noGrp="1"/>
          </p:cNvSpPr>
          <p:nvPr>
            <p:ph type="title"/>
          </p:nvPr>
        </p:nvSpPr>
        <p:spPr>
          <a:xfrm>
            <a:off x="4965430" y="629268"/>
            <a:ext cx="6586491" cy="1286160"/>
          </a:xfrm>
        </p:spPr>
        <p:txBody>
          <a:bodyPr anchor="b">
            <a:normAutofit/>
          </a:bodyPr>
          <a:lstStyle/>
          <a:p>
            <a:r>
              <a:rPr lang="en-US" dirty="0">
                <a:cs typeface="Calibri Light"/>
              </a:rPr>
              <a:t>How to handle Outlier</a:t>
            </a:r>
            <a:endParaRPr lang="en-US" dirty="0"/>
          </a:p>
        </p:txBody>
      </p:sp>
      <p:sp>
        <p:nvSpPr>
          <p:cNvPr id="3" name="Content Placeholder 2">
            <a:extLst>
              <a:ext uri="{FF2B5EF4-FFF2-40B4-BE49-F238E27FC236}">
                <a16:creationId xmlns:a16="http://schemas.microsoft.com/office/drawing/2014/main" id="{765E681A-6C63-B1E0-E716-8260CBB4F359}"/>
              </a:ext>
            </a:extLst>
          </p:cNvPr>
          <p:cNvSpPr>
            <a:spLocks noGrp="1"/>
          </p:cNvSpPr>
          <p:nvPr>
            <p:ph idx="1"/>
          </p:nvPr>
        </p:nvSpPr>
        <p:spPr>
          <a:xfrm>
            <a:off x="4965431" y="2438400"/>
            <a:ext cx="6586489" cy="3785419"/>
          </a:xfrm>
        </p:spPr>
        <p:txBody>
          <a:bodyPr vert="horz" lIns="91440" tIns="45720" rIns="91440" bIns="45720" rtlCol="0" anchor="t">
            <a:normAutofit/>
          </a:bodyPr>
          <a:lstStyle/>
          <a:p>
            <a:r>
              <a:rPr lang="en-US" sz="2000" dirty="0">
                <a:cs typeface="Calibri"/>
              </a:rPr>
              <a:t>Trimming/removing the outlier</a:t>
            </a:r>
          </a:p>
          <a:p>
            <a:r>
              <a:rPr lang="en-US" sz="2000" dirty="0">
                <a:cs typeface="Calibri"/>
              </a:rPr>
              <a:t>Quantile based flooring and capping (replace with 90th percentile or 10th </a:t>
            </a:r>
            <a:r>
              <a:rPr lang="en-US" sz="2000" dirty="0" err="1">
                <a:cs typeface="Calibri"/>
              </a:rPr>
              <a:t>percetile</a:t>
            </a:r>
            <a:r>
              <a:rPr lang="en-US" sz="2000" dirty="0">
                <a:cs typeface="Calibri"/>
              </a:rPr>
              <a:t> value)</a:t>
            </a:r>
            <a:endParaRPr lang="en-US" sz="2000" dirty="0">
              <a:ea typeface="+mn-lt"/>
              <a:cs typeface="+mn-lt"/>
            </a:endParaRPr>
          </a:p>
          <a:p>
            <a:r>
              <a:rPr lang="en-US" sz="2000" dirty="0">
                <a:cs typeface="Calibri"/>
              </a:rPr>
              <a:t>Mean/Median imputation</a:t>
            </a:r>
            <a:endParaRPr lang="en-US" sz="2000" dirty="0"/>
          </a:p>
          <a:p>
            <a:r>
              <a:rPr lang="en-US" sz="2000" dirty="0">
                <a:cs typeface="Calibri"/>
              </a:rPr>
              <a:t>Use Robust scalar (</a:t>
            </a:r>
            <a:r>
              <a:rPr lang="en-US" sz="2000" dirty="0">
                <a:ea typeface="+mn-lt"/>
                <a:cs typeface="+mn-lt"/>
              </a:rPr>
              <a:t>value = (value – median) / (p75 – p25) )</a:t>
            </a:r>
          </a:p>
          <a:p>
            <a:pPr marL="0" indent="0">
              <a:buNone/>
            </a:pPr>
            <a:endParaRPr lang="en-US" sz="2000" dirty="0">
              <a:ea typeface="Calibri"/>
              <a:cs typeface="Calibri"/>
            </a:endParaRPr>
          </a:p>
          <a:p>
            <a:endParaRPr lang="en-US" sz="2000" dirty="0">
              <a:ea typeface="Calibri"/>
              <a:cs typeface="Calibri"/>
            </a:endParaRPr>
          </a:p>
          <a:p>
            <a:endParaRPr lang="en-US" sz="2000">
              <a:cs typeface="Calibri"/>
            </a:endParaRPr>
          </a:p>
          <a:p>
            <a:endParaRPr lang="en-US" sz="2000">
              <a:cs typeface="Calibri"/>
            </a:endParaRPr>
          </a:p>
          <a:p>
            <a:endParaRPr lang="en-US" sz="2000">
              <a:ea typeface="Calibri" panose="020F0502020204030204"/>
              <a:cs typeface="Calibri"/>
            </a:endParaRPr>
          </a:p>
        </p:txBody>
      </p:sp>
      <p:pic>
        <p:nvPicPr>
          <p:cNvPr id="5" name="Picture 4" descr="A roller paint in white">
            <a:extLst>
              <a:ext uri="{FF2B5EF4-FFF2-40B4-BE49-F238E27FC236}">
                <a16:creationId xmlns:a16="http://schemas.microsoft.com/office/drawing/2014/main" id="{770D227D-BA17-1EBA-40E5-D3F22D2BB9D2}"/>
              </a:ext>
            </a:extLst>
          </p:cNvPr>
          <p:cNvPicPr>
            <a:picLocks noChangeAspect="1"/>
          </p:cNvPicPr>
          <p:nvPr/>
        </p:nvPicPr>
        <p:blipFill rotWithShape="1">
          <a:blip r:embed="rId2"/>
          <a:srcRect l="46000" r="8947" b="-3"/>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5785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3987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31897-D396-E40E-6856-170E6820C989}"/>
              </a:ext>
            </a:extLst>
          </p:cNvPr>
          <p:cNvSpPr>
            <a:spLocks noGrp="1"/>
          </p:cNvSpPr>
          <p:nvPr>
            <p:ph type="title"/>
          </p:nvPr>
        </p:nvSpPr>
        <p:spPr/>
        <p:txBody>
          <a:bodyPr/>
          <a:lstStyle/>
          <a:p>
            <a:r>
              <a:rPr lang="en-US" dirty="0">
                <a:ea typeface="Calibri Light"/>
                <a:cs typeface="Calibri Light"/>
              </a:rPr>
              <a:t>Robust scalar</a:t>
            </a:r>
            <a:endParaRPr lang="en-US" dirty="0"/>
          </a:p>
        </p:txBody>
      </p:sp>
      <p:sp>
        <p:nvSpPr>
          <p:cNvPr id="3" name="Content Placeholder 2">
            <a:extLst>
              <a:ext uri="{FF2B5EF4-FFF2-40B4-BE49-F238E27FC236}">
                <a16:creationId xmlns:a16="http://schemas.microsoft.com/office/drawing/2014/main" id="{04FDC41F-FC22-039E-6094-48429AA5FD6B}"/>
              </a:ext>
            </a:extLst>
          </p:cNvPr>
          <p:cNvSpPr>
            <a:spLocks noGrp="1"/>
          </p:cNvSpPr>
          <p:nvPr>
            <p:ph idx="1"/>
          </p:nvPr>
        </p:nvSpPr>
        <p:spPr/>
        <p:txBody>
          <a:bodyPr vert="horz" lIns="91440" tIns="45720" rIns="91440" bIns="45720" rtlCol="0" anchor="t">
            <a:normAutofit/>
          </a:bodyPr>
          <a:lstStyle/>
          <a:p>
            <a:r>
              <a:rPr lang="en-US" dirty="0">
                <a:ea typeface="+mn-lt"/>
                <a:cs typeface="+mn-lt"/>
              </a:rPr>
              <a:t>Robust scalar </a:t>
            </a:r>
          </a:p>
          <a:p>
            <a:pPr marL="0" indent="0">
              <a:buNone/>
            </a:pPr>
            <a:r>
              <a:rPr lang="en-US" dirty="0">
                <a:ea typeface="+mn-lt"/>
                <a:cs typeface="+mn-lt"/>
              </a:rPr>
              <a:t>(</a:t>
            </a:r>
            <a:r>
              <a:rPr lang="en-US" dirty="0">
                <a:ea typeface="Calibri"/>
                <a:cs typeface="Calibri"/>
              </a:rPr>
              <a:t>value = (value – median) / (p75 – p25) )</a:t>
            </a:r>
            <a:endParaRPr lang="en-US" dirty="0">
              <a:ea typeface="+mn-lt"/>
              <a:cs typeface="+mn-lt"/>
            </a:endParaRPr>
          </a:p>
          <a:p>
            <a:pPr marL="0" indent="0">
              <a:buNone/>
            </a:pPr>
            <a:r>
              <a:rPr lang="en-US" dirty="0">
                <a:ea typeface="Calibri"/>
                <a:cs typeface="Calibri"/>
              </a:rPr>
              <a:t>1.removes the median from the data.</a:t>
            </a:r>
            <a:endParaRPr lang="en-US" dirty="0">
              <a:ea typeface="+mn-lt"/>
              <a:cs typeface="+mn-lt"/>
            </a:endParaRPr>
          </a:p>
          <a:p>
            <a:pPr marL="0" indent="0">
              <a:buNone/>
            </a:pPr>
            <a:r>
              <a:rPr lang="en-US" dirty="0">
                <a:ea typeface="Calibri"/>
                <a:cs typeface="Calibri"/>
              </a:rPr>
              <a:t>2.scales the data by the </a:t>
            </a:r>
            <a:r>
              <a:rPr lang="en-US" dirty="0" err="1">
                <a:ea typeface="Calibri"/>
                <a:cs typeface="Calibri"/>
              </a:rPr>
              <a:t>InterQuartile</a:t>
            </a:r>
            <a:r>
              <a:rPr lang="en-US" dirty="0">
                <a:ea typeface="Calibri"/>
                <a:cs typeface="Calibri"/>
              </a:rPr>
              <a:t> Range(IQR)</a:t>
            </a:r>
            <a:endParaRPr lang="en-US" dirty="0">
              <a:ea typeface="+mn-lt"/>
              <a:cs typeface="+mn-lt"/>
            </a:endParaRPr>
          </a:p>
          <a:p>
            <a:endParaRPr lang="en-US" dirty="0">
              <a:ea typeface="Calibri"/>
              <a:cs typeface="Calibri"/>
            </a:endParaRPr>
          </a:p>
        </p:txBody>
      </p:sp>
    </p:spTree>
    <p:extLst>
      <p:ext uri="{BB962C8B-B14F-4D97-AF65-F5344CB8AC3E}">
        <p14:creationId xmlns:p14="http://schemas.microsoft.com/office/powerpoint/2010/main" val="1853618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3777C9-2618-52B9-74F8-EC8BA71F7208}"/>
              </a:ext>
            </a:extLst>
          </p:cNvPr>
          <p:cNvSpPr>
            <a:spLocks noGrp="1"/>
          </p:cNvSpPr>
          <p:nvPr>
            <p:ph type="title"/>
          </p:nvPr>
        </p:nvSpPr>
        <p:spPr>
          <a:xfrm>
            <a:off x="586478" y="1683756"/>
            <a:ext cx="3115265" cy="2396359"/>
          </a:xfrm>
        </p:spPr>
        <p:txBody>
          <a:bodyPr anchor="b">
            <a:normAutofit/>
          </a:bodyPr>
          <a:lstStyle/>
          <a:p>
            <a:pPr algn="r"/>
            <a:r>
              <a:rPr lang="en-US" sz="4000">
                <a:solidFill>
                  <a:srgbClr val="FFFFFF"/>
                </a:solidFill>
                <a:cs typeface="Calibri Light"/>
              </a:rPr>
              <a:t>Example of Outlier</a:t>
            </a:r>
            <a:endParaRPr lang="en-US" sz="4000">
              <a:solidFill>
                <a:srgbClr val="FFFFFF"/>
              </a:solidFill>
            </a:endParaRPr>
          </a:p>
        </p:txBody>
      </p:sp>
      <p:graphicFrame>
        <p:nvGraphicFramePr>
          <p:cNvPr id="5" name="Content Placeholder 2">
            <a:extLst>
              <a:ext uri="{FF2B5EF4-FFF2-40B4-BE49-F238E27FC236}">
                <a16:creationId xmlns:a16="http://schemas.microsoft.com/office/drawing/2014/main" id="{BC659205-DC8B-311A-A3B0-ED0B09E32447}"/>
              </a:ext>
            </a:extLst>
          </p:cNvPr>
          <p:cNvGraphicFramePr>
            <a:graphicFrameLocks noGrp="1"/>
          </p:cNvGraphicFramePr>
          <p:nvPr>
            <p:ph idx="1"/>
            <p:extLst>
              <p:ext uri="{D42A27DB-BD31-4B8C-83A1-F6EECF244321}">
                <p14:modId xmlns:p14="http://schemas.microsoft.com/office/powerpoint/2010/main" val="2202726784"/>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80812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19935-54A8-47B9-BE67-180C889F0FE4}"/>
              </a:ext>
            </a:extLst>
          </p:cNvPr>
          <p:cNvSpPr>
            <a:spLocks noGrp="1"/>
          </p:cNvSpPr>
          <p:nvPr>
            <p:ph type="title"/>
          </p:nvPr>
        </p:nvSpPr>
        <p:spPr>
          <a:xfrm>
            <a:off x="4965430" y="629268"/>
            <a:ext cx="6586491" cy="1286160"/>
          </a:xfrm>
        </p:spPr>
        <p:txBody>
          <a:bodyPr anchor="b">
            <a:normAutofit/>
          </a:bodyPr>
          <a:lstStyle/>
          <a:p>
            <a:r>
              <a:rPr lang="en-US" dirty="0">
                <a:cs typeface="Calibri Light"/>
              </a:rPr>
              <a:t>Univariate and Bivariate plot</a:t>
            </a:r>
            <a:endParaRPr lang="en-US" dirty="0"/>
          </a:p>
        </p:txBody>
      </p:sp>
      <p:pic>
        <p:nvPicPr>
          <p:cNvPr id="6" name="Picture 5">
            <a:extLst>
              <a:ext uri="{FF2B5EF4-FFF2-40B4-BE49-F238E27FC236}">
                <a16:creationId xmlns:a16="http://schemas.microsoft.com/office/drawing/2014/main" id="{EE23EFA3-593C-8765-8CF3-9E787DD63AC0}"/>
              </a:ext>
            </a:extLst>
          </p:cNvPr>
          <p:cNvPicPr>
            <a:picLocks noChangeAspect="1"/>
          </p:cNvPicPr>
          <p:nvPr/>
        </p:nvPicPr>
        <p:blipFill rotWithShape="1">
          <a:blip r:embed="rId2"/>
          <a:srcRect l="30025" r="24887" b="-10"/>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4B93E3"/>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93B21D1E-0859-21BA-9A63-072C763BE2BC}"/>
              </a:ext>
            </a:extLst>
          </p:cNvPr>
          <p:cNvGraphicFramePr>
            <a:graphicFrameLocks noGrp="1"/>
          </p:cNvGraphicFramePr>
          <p:nvPr>
            <p:ph idx="1"/>
            <p:extLst>
              <p:ext uri="{D42A27DB-BD31-4B8C-83A1-F6EECF244321}">
                <p14:modId xmlns:p14="http://schemas.microsoft.com/office/powerpoint/2010/main" val="2113825418"/>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186056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632F6-CA2C-1DA2-204C-AF592AD4B707}"/>
              </a:ext>
            </a:extLst>
          </p:cNvPr>
          <p:cNvSpPr>
            <a:spLocks noGrp="1"/>
          </p:cNvSpPr>
          <p:nvPr>
            <p:ph type="title"/>
          </p:nvPr>
        </p:nvSpPr>
        <p:spPr>
          <a:xfrm>
            <a:off x="4965430" y="629268"/>
            <a:ext cx="6586491" cy="1286160"/>
          </a:xfrm>
        </p:spPr>
        <p:txBody>
          <a:bodyPr anchor="b">
            <a:normAutofit/>
          </a:bodyPr>
          <a:lstStyle/>
          <a:p>
            <a:r>
              <a:rPr lang="en-US" sz="4100">
                <a:ea typeface="+mj-lt"/>
                <a:cs typeface="+mj-lt"/>
              </a:rPr>
              <a:t>Need of Column Standardization</a:t>
            </a:r>
            <a:endParaRPr lang="en-US" sz="4100"/>
          </a:p>
        </p:txBody>
      </p:sp>
      <p:sp>
        <p:nvSpPr>
          <p:cNvPr id="3" name="Content Placeholder 2">
            <a:extLst>
              <a:ext uri="{FF2B5EF4-FFF2-40B4-BE49-F238E27FC236}">
                <a16:creationId xmlns:a16="http://schemas.microsoft.com/office/drawing/2014/main" id="{892776CC-45C9-9EF3-8FFA-EA35D70E97E6}"/>
              </a:ext>
            </a:extLst>
          </p:cNvPr>
          <p:cNvSpPr>
            <a:spLocks noGrp="1"/>
          </p:cNvSpPr>
          <p:nvPr>
            <p:ph idx="1"/>
          </p:nvPr>
        </p:nvSpPr>
        <p:spPr>
          <a:xfrm>
            <a:off x="4965431" y="2438400"/>
            <a:ext cx="6586489" cy="3785419"/>
          </a:xfrm>
        </p:spPr>
        <p:txBody>
          <a:bodyPr vert="horz" lIns="91440" tIns="45720" rIns="91440" bIns="45720" rtlCol="0" anchor="t">
            <a:normAutofit/>
          </a:bodyPr>
          <a:lstStyle/>
          <a:p>
            <a:r>
              <a:rPr lang="en-US" sz="2000" dirty="0">
                <a:ea typeface="+mn-lt"/>
                <a:cs typeface="+mn-lt"/>
              </a:rPr>
              <a:t>Standardization is the process of creating protocols to guide the creation of a good or service based on the consensus of all the relevant parties in the industry. </a:t>
            </a:r>
            <a:endParaRPr lang="en-US" sz="2000" dirty="0">
              <a:cs typeface="Calibri"/>
            </a:endParaRPr>
          </a:p>
          <a:p>
            <a:r>
              <a:rPr lang="en-US" sz="2000" dirty="0">
                <a:cs typeface="Calibri"/>
              </a:rPr>
              <a:t>Used to </a:t>
            </a:r>
            <a:r>
              <a:rPr lang="en-US" sz="2000" dirty="0" err="1">
                <a:cs typeface="Calibri"/>
              </a:rPr>
              <a:t>standardise</a:t>
            </a:r>
            <a:r>
              <a:rPr lang="en-US" sz="2000" dirty="0">
                <a:cs typeface="Calibri"/>
              </a:rPr>
              <a:t> the data.</a:t>
            </a:r>
          </a:p>
        </p:txBody>
      </p:sp>
      <p:pic>
        <p:nvPicPr>
          <p:cNvPr id="5" name="Picture 4" descr="CNC lathe processing">
            <a:extLst>
              <a:ext uri="{FF2B5EF4-FFF2-40B4-BE49-F238E27FC236}">
                <a16:creationId xmlns:a16="http://schemas.microsoft.com/office/drawing/2014/main" id="{A84AAB6C-3A1D-C4EE-A6EC-E8DFFB109576}"/>
              </a:ext>
            </a:extLst>
          </p:cNvPr>
          <p:cNvPicPr>
            <a:picLocks noChangeAspect="1"/>
          </p:cNvPicPr>
          <p:nvPr/>
        </p:nvPicPr>
        <p:blipFill rotWithShape="1">
          <a:blip r:embed="rId2"/>
          <a:srcRect l="47439" r="7508" b="-3"/>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198C9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7793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E4978-795C-B674-E55D-81BDF5A439C1}"/>
              </a:ext>
            </a:extLst>
          </p:cNvPr>
          <p:cNvSpPr>
            <a:spLocks noGrp="1"/>
          </p:cNvSpPr>
          <p:nvPr>
            <p:ph type="title"/>
          </p:nvPr>
        </p:nvSpPr>
        <p:spPr>
          <a:xfrm>
            <a:off x="4965430" y="629268"/>
            <a:ext cx="6586491" cy="1286160"/>
          </a:xfrm>
        </p:spPr>
        <p:txBody>
          <a:bodyPr anchor="b">
            <a:normAutofit/>
          </a:bodyPr>
          <a:lstStyle/>
          <a:p>
            <a:r>
              <a:rPr lang="en-US" dirty="0">
                <a:cs typeface="Calibri Light"/>
              </a:rPr>
              <a:t>Standardization</a:t>
            </a:r>
            <a:endParaRPr lang="en-US" dirty="0"/>
          </a:p>
        </p:txBody>
      </p:sp>
      <p:sp>
        <p:nvSpPr>
          <p:cNvPr id="3" name="Content Placeholder 2">
            <a:extLst>
              <a:ext uri="{FF2B5EF4-FFF2-40B4-BE49-F238E27FC236}">
                <a16:creationId xmlns:a16="http://schemas.microsoft.com/office/drawing/2014/main" id="{7EF7A5FD-791F-40BB-B4FC-D84E12BDE25B}"/>
              </a:ext>
            </a:extLst>
          </p:cNvPr>
          <p:cNvSpPr>
            <a:spLocks noGrp="1"/>
          </p:cNvSpPr>
          <p:nvPr>
            <p:ph idx="1"/>
          </p:nvPr>
        </p:nvSpPr>
        <p:spPr>
          <a:xfrm>
            <a:off x="4965431" y="2438400"/>
            <a:ext cx="6586489" cy="3785419"/>
          </a:xfrm>
        </p:spPr>
        <p:txBody>
          <a:bodyPr vert="horz" lIns="91440" tIns="45720" rIns="91440" bIns="45720" rtlCol="0" anchor="t">
            <a:normAutofit/>
          </a:bodyPr>
          <a:lstStyle/>
          <a:p>
            <a:r>
              <a:rPr lang="en-US" sz="2000" dirty="0">
                <a:cs typeface="Calibri"/>
              </a:rPr>
              <a:t>The process of transforming the value to mean as 0 and std deviation as 1.</a:t>
            </a:r>
          </a:p>
          <a:p>
            <a:r>
              <a:rPr lang="en-US" sz="2000" dirty="0">
                <a:cs typeface="Calibri"/>
              </a:rPr>
              <a:t>It forms a bell curve.</a:t>
            </a:r>
          </a:p>
          <a:p>
            <a:endParaRPr lang="en-US" sz="2000" dirty="0">
              <a:cs typeface="Calibri"/>
            </a:endParaRPr>
          </a:p>
        </p:txBody>
      </p:sp>
      <p:pic>
        <p:nvPicPr>
          <p:cNvPr id="5" name="Picture 4">
            <a:extLst>
              <a:ext uri="{FF2B5EF4-FFF2-40B4-BE49-F238E27FC236}">
                <a16:creationId xmlns:a16="http://schemas.microsoft.com/office/drawing/2014/main" id="{3AA24AD5-7818-DA83-2C17-20551BABE72E}"/>
              </a:ext>
            </a:extLst>
          </p:cNvPr>
          <p:cNvPicPr>
            <a:picLocks noChangeAspect="1"/>
          </p:cNvPicPr>
          <p:nvPr/>
        </p:nvPicPr>
        <p:blipFill rotWithShape="1">
          <a:blip r:embed="rId2"/>
          <a:srcRect l="21001" r="13048" b="-12"/>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9356F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86352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B2A82-FDBA-06CC-244F-2699A0F1CE3F}"/>
              </a:ext>
            </a:extLst>
          </p:cNvPr>
          <p:cNvSpPr>
            <a:spLocks noGrp="1"/>
          </p:cNvSpPr>
          <p:nvPr>
            <p:ph type="title"/>
          </p:nvPr>
        </p:nvSpPr>
        <p:spPr>
          <a:xfrm>
            <a:off x="4965430" y="629268"/>
            <a:ext cx="6586491" cy="1286160"/>
          </a:xfrm>
        </p:spPr>
        <p:txBody>
          <a:bodyPr anchor="b">
            <a:normAutofit/>
          </a:bodyPr>
          <a:lstStyle/>
          <a:p>
            <a:r>
              <a:rPr lang="en-US" dirty="0">
                <a:cs typeface="Calibri Light"/>
              </a:rPr>
              <a:t>Normalization</a:t>
            </a:r>
            <a:endParaRPr lang="en-US" dirty="0"/>
          </a:p>
        </p:txBody>
      </p:sp>
      <p:sp>
        <p:nvSpPr>
          <p:cNvPr id="3" name="Content Placeholder 2">
            <a:extLst>
              <a:ext uri="{FF2B5EF4-FFF2-40B4-BE49-F238E27FC236}">
                <a16:creationId xmlns:a16="http://schemas.microsoft.com/office/drawing/2014/main" id="{93D673EE-2E3D-4921-9E8B-5DC9DB9500B4}"/>
              </a:ext>
            </a:extLst>
          </p:cNvPr>
          <p:cNvSpPr>
            <a:spLocks noGrp="1"/>
          </p:cNvSpPr>
          <p:nvPr>
            <p:ph idx="1"/>
          </p:nvPr>
        </p:nvSpPr>
        <p:spPr>
          <a:xfrm>
            <a:off x="4965431" y="2438400"/>
            <a:ext cx="6586489" cy="3785419"/>
          </a:xfrm>
        </p:spPr>
        <p:txBody>
          <a:bodyPr vert="horz" lIns="91440" tIns="45720" rIns="91440" bIns="45720" rtlCol="0" anchor="t">
            <a:normAutofit/>
          </a:bodyPr>
          <a:lstStyle/>
          <a:p>
            <a:r>
              <a:rPr lang="en-US" sz="2000" dirty="0">
                <a:cs typeface="Calibri"/>
              </a:rPr>
              <a:t>Transform the value to a specific range .</a:t>
            </a:r>
            <a:r>
              <a:rPr lang="en-US" sz="2000" dirty="0" err="1">
                <a:cs typeface="Calibri"/>
              </a:rPr>
              <a:t>e.g</a:t>
            </a:r>
            <a:r>
              <a:rPr lang="en-US" sz="2000" dirty="0">
                <a:cs typeface="Calibri"/>
              </a:rPr>
              <a:t> 0-10 </a:t>
            </a:r>
            <a:endParaRPr lang="en-US" sz="2000"/>
          </a:p>
        </p:txBody>
      </p:sp>
      <p:pic>
        <p:nvPicPr>
          <p:cNvPr id="5" name="Picture 4" descr="Close-up unopened pill packets">
            <a:extLst>
              <a:ext uri="{FF2B5EF4-FFF2-40B4-BE49-F238E27FC236}">
                <a16:creationId xmlns:a16="http://schemas.microsoft.com/office/drawing/2014/main" id="{B41623B5-BD22-B24E-F0D7-D3EECC24E15C}"/>
              </a:ext>
            </a:extLst>
          </p:cNvPr>
          <p:cNvPicPr>
            <a:picLocks noChangeAspect="1"/>
          </p:cNvPicPr>
          <p:nvPr/>
        </p:nvPicPr>
        <p:blipFill rotWithShape="1">
          <a:blip r:embed="rId2"/>
          <a:srcRect l="27859" r="27680" b="-6"/>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558BC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58392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3D7EA-E252-6E6F-CCBC-A31E972DCC8C}"/>
              </a:ext>
            </a:extLst>
          </p:cNvPr>
          <p:cNvSpPr>
            <a:spLocks noGrp="1"/>
          </p:cNvSpPr>
          <p:nvPr>
            <p:ph type="title"/>
          </p:nvPr>
        </p:nvSpPr>
        <p:spPr/>
        <p:txBody>
          <a:bodyPr/>
          <a:lstStyle/>
          <a:p>
            <a:r>
              <a:rPr lang="en-US" dirty="0">
                <a:ea typeface="Calibri Light"/>
                <a:cs typeface="Calibri Light"/>
              </a:rPr>
              <a:t>Log transformation</a:t>
            </a:r>
            <a:endParaRPr lang="en-US" dirty="0"/>
          </a:p>
        </p:txBody>
      </p:sp>
      <p:sp>
        <p:nvSpPr>
          <p:cNvPr id="3" name="Content Placeholder 2">
            <a:extLst>
              <a:ext uri="{FF2B5EF4-FFF2-40B4-BE49-F238E27FC236}">
                <a16:creationId xmlns:a16="http://schemas.microsoft.com/office/drawing/2014/main" id="{539DB2E2-8533-5E93-043A-559799C2C57F}"/>
              </a:ext>
            </a:extLst>
          </p:cNvPr>
          <p:cNvSpPr>
            <a:spLocks noGrp="1"/>
          </p:cNvSpPr>
          <p:nvPr>
            <p:ph idx="1"/>
          </p:nvPr>
        </p:nvSpPr>
        <p:spPr/>
        <p:txBody>
          <a:bodyPr vert="horz" lIns="91440" tIns="45720" rIns="91440" bIns="45720" rtlCol="0" anchor="t">
            <a:normAutofit/>
          </a:bodyPr>
          <a:lstStyle/>
          <a:p>
            <a:r>
              <a:rPr lang="en-US" dirty="0">
                <a:ea typeface="+mn-lt"/>
                <a:cs typeface="+mn-lt"/>
              </a:rPr>
              <a:t>The Log Transform is one of the most popular Transformation techniques out there. It is primarily used to convert a </a:t>
            </a:r>
            <a:r>
              <a:rPr lang="en-US" dirty="0">
                <a:ea typeface="+mn-lt"/>
                <a:cs typeface="+mn-lt"/>
                <a:hlinkClick r:id="rId2"/>
              </a:rPr>
              <a:t>skewed distribution</a:t>
            </a:r>
            <a:r>
              <a:rPr lang="en-US" dirty="0">
                <a:ea typeface="+mn-lt"/>
                <a:cs typeface="+mn-lt"/>
              </a:rPr>
              <a:t> to a normal distribution/less-skewed distribution.</a:t>
            </a:r>
          </a:p>
          <a:p>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2260775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9BDAF-C94A-2EB9-F9D0-0C92C5187A0F}"/>
              </a:ext>
            </a:extLst>
          </p:cNvPr>
          <p:cNvSpPr>
            <a:spLocks noGrp="1"/>
          </p:cNvSpPr>
          <p:nvPr>
            <p:ph type="title"/>
          </p:nvPr>
        </p:nvSpPr>
        <p:spPr>
          <a:xfrm>
            <a:off x="4965430" y="629268"/>
            <a:ext cx="6586491" cy="1286160"/>
          </a:xfrm>
        </p:spPr>
        <p:txBody>
          <a:bodyPr anchor="b">
            <a:normAutofit/>
          </a:bodyPr>
          <a:lstStyle/>
          <a:p>
            <a:r>
              <a:rPr lang="en-US" dirty="0">
                <a:cs typeface="Calibri Light"/>
              </a:rPr>
              <a:t>What is EDA</a:t>
            </a:r>
            <a:endParaRPr lang="en-US" dirty="0"/>
          </a:p>
        </p:txBody>
      </p:sp>
      <p:sp>
        <p:nvSpPr>
          <p:cNvPr id="3" name="Content Placeholder 2">
            <a:extLst>
              <a:ext uri="{FF2B5EF4-FFF2-40B4-BE49-F238E27FC236}">
                <a16:creationId xmlns:a16="http://schemas.microsoft.com/office/drawing/2014/main" id="{4F0FA1E2-3CE1-1AF5-A153-A58339B3BBC8}"/>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2000">
                <a:cs typeface="Calibri"/>
              </a:rPr>
              <a:t>Exploratory Data Analysis</a:t>
            </a:r>
          </a:p>
          <a:p>
            <a:r>
              <a:rPr lang="en-US" sz="2000">
                <a:ea typeface="+mn-lt"/>
                <a:cs typeface="+mn-lt"/>
              </a:rPr>
              <a:t>It is an approach to analyze the data using visual techniques. It is used to discover trends, patterns, or to check assumptions with the help of statistical summary and graphical representations. </a:t>
            </a:r>
            <a:endParaRPr lang="en-US" sz="2000">
              <a:cs typeface="Calibri"/>
            </a:endParaRPr>
          </a:p>
        </p:txBody>
      </p:sp>
      <p:pic>
        <p:nvPicPr>
          <p:cNvPr id="11" name="Picture 4" descr="Graph">
            <a:extLst>
              <a:ext uri="{FF2B5EF4-FFF2-40B4-BE49-F238E27FC236}">
                <a16:creationId xmlns:a16="http://schemas.microsoft.com/office/drawing/2014/main" id="{09E5A91A-4FB5-12BD-26BC-EA16D249B65B}"/>
              </a:ext>
            </a:extLst>
          </p:cNvPr>
          <p:cNvPicPr>
            <a:picLocks noChangeAspect="1"/>
          </p:cNvPicPr>
          <p:nvPr/>
        </p:nvPicPr>
        <p:blipFill rotWithShape="1">
          <a:blip r:embed="rId2"/>
          <a:srcRect l="27621" r="30134" b="4"/>
          <a:stretch/>
        </p:blipFill>
        <p:spPr>
          <a:xfrm>
            <a:off x="20" y="10"/>
            <a:ext cx="4635571" cy="6857990"/>
          </a:xfrm>
          <a:prstGeom prst="rect">
            <a:avLst/>
          </a:prstGeom>
          <a:effectLst/>
        </p:spPr>
      </p:pic>
      <p:cxnSp>
        <p:nvCxnSpPr>
          <p:cNvPr id="12"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E0921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35921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28C50-62D4-0EE4-D24E-98865213B6AF}"/>
              </a:ext>
            </a:extLst>
          </p:cNvPr>
          <p:cNvSpPr>
            <a:spLocks noGrp="1"/>
          </p:cNvSpPr>
          <p:nvPr>
            <p:ph type="title"/>
          </p:nvPr>
        </p:nvSpPr>
        <p:spPr/>
        <p:txBody>
          <a:bodyPr/>
          <a:lstStyle/>
          <a:p>
            <a:r>
              <a:rPr lang="en-US" dirty="0">
                <a:ea typeface="Calibri Light"/>
                <a:cs typeface="Calibri Light"/>
              </a:rPr>
              <a:t>Square root transformation</a:t>
            </a:r>
            <a:endParaRPr lang="en-US" dirty="0"/>
          </a:p>
        </p:txBody>
      </p:sp>
      <p:sp>
        <p:nvSpPr>
          <p:cNvPr id="3" name="Content Placeholder 2">
            <a:extLst>
              <a:ext uri="{FF2B5EF4-FFF2-40B4-BE49-F238E27FC236}">
                <a16:creationId xmlns:a16="http://schemas.microsoft.com/office/drawing/2014/main" id="{A1AC83D0-A385-2DCB-D70A-E6823D81F48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440746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5CB47-BDF8-3B3A-C098-C6E6C2D94F83}"/>
              </a:ext>
            </a:extLst>
          </p:cNvPr>
          <p:cNvSpPr>
            <a:spLocks noGrp="1"/>
          </p:cNvSpPr>
          <p:nvPr>
            <p:ph type="title"/>
          </p:nvPr>
        </p:nvSpPr>
        <p:spPr>
          <a:xfrm>
            <a:off x="4965430" y="629268"/>
            <a:ext cx="6586491" cy="1286160"/>
          </a:xfrm>
        </p:spPr>
        <p:txBody>
          <a:bodyPr anchor="b">
            <a:normAutofit/>
          </a:bodyPr>
          <a:lstStyle/>
          <a:p>
            <a:r>
              <a:rPr lang="en-US" dirty="0">
                <a:cs typeface="Calibri Light"/>
              </a:rPr>
              <a:t>Treating categorical values</a:t>
            </a:r>
            <a:endParaRPr lang="en-US" dirty="0"/>
          </a:p>
        </p:txBody>
      </p:sp>
      <p:pic>
        <p:nvPicPr>
          <p:cNvPr id="6" name="Picture 5">
            <a:extLst>
              <a:ext uri="{FF2B5EF4-FFF2-40B4-BE49-F238E27FC236}">
                <a16:creationId xmlns:a16="http://schemas.microsoft.com/office/drawing/2014/main" id="{EDCE8543-7697-1CC3-ADD2-9BEFD5667EEF}"/>
              </a:ext>
            </a:extLst>
          </p:cNvPr>
          <p:cNvPicPr>
            <a:picLocks noChangeAspect="1"/>
          </p:cNvPicPr>
          <p:nvPr/>
        </p:nvPicPr>
        <p:blipFill rotWithShape="1">
          <a:blip r:embed="rId2"/>
          <a:srcRect l="27215" r="27732" b="-3"/>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493929AC-0C2E-7203-549D-525CCD470EF0}"/>
              </a:ext>
            </a:extLst>
          </p:cNvPr>
          <p:cNvGraphicFramePr>
            <a:graphicFrameLocks noGrp="1"/>
          </p:cNvGraphicFramePr>
          <p:nvPr>
            <p:ph idx="1"/>
            <p:extLst>
              <p:ext uri="{D42A27DB-BD31-4B8C-83A1-F6EECF244321}">
                <p14:modId xmlns:p14="http://schemas.microsoft.com/office/powerpoint/2010/main" val="1402020596"/>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49548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66766-56EE-3816-6D36-2FF62E9BDCB1}"/>
              </a:ext>
            </a:extLst>
          </p:cNvPr>
          <p:cNvSpPr>
            <a:spLocks noGrp="1"/>
          </p:cNvSpPr>
          <p:nvPr>
            <p:ph type="title"/>
          </p:nvPr>
        </p:nvSpPr>
        <p:spPr>
          <a:xfrm>
            <a:off x="4965430" y="629268"/>
            <a:ext cx="6586491" cy="1286160"/>
          </a:xfrm>
        </p:spPr>
        <p:txBody>
          <a:bodyPr anchor="b">
            <a:normAutofit/>
          </a:bodyPr>
          <a:lstStyle/>
          <a:p>
            <a:r>
              <a:rPr lang="en-US" b="1" dirty="0">
                <a:ea typeface="+mj-lt"/>
                <a:cs typeface="+mj-lt"/>
              </a:rPr>
              <a:t>Why do we need encoding?</a:t>
            </a:r>
            <a:endParaRPr lang="en-US" dirty="0"/>
          </a:p>
        </p:txBody>
      </p:sp>
      <p:sp>
        <p:nvSpPr>
          <p:cNvPr id="3" name="Content Placeholder 2">
            <a:extLst>
              <a:ext uri="{FF2B5EF4-FFF2-40B4-BE49-F238E27FC236}">
                <a16:creationId xmlns:a16="http://schemas.microsoft.com/office/drawing/2014/main" id="{E6001F53-9C82-0A2C-900B-52A3F98402AA}"/>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2000">
                <a:ea typeface="+mn-lt"/>
                <a:cs typeface="+mn-lt"/>
              </a:rPr>
              <a:t>Most machine learning algorithms cannot handle categorical variables unless we convert them to numerical values</a:t>
            </a:r>
          </a:p>
          <a:p>
            <a:r>
              <a:rPr lang="en-US" sz="2000">
                <a:ea typeface="+mn-lt"/>
                <a:cs typeface="+mn-lt"/>
              </a:rPr>
              <a:t>Many algorithm’s performances even vary based upon how the categorical variables are encoded</a:t>
            </a:r>
          </a:p>
          <a:p>
            <a:endParaRPr lang="en-US" sz="2000">
              <a:cs typeface="Calibri"/>
            </a:endParaRPr>
          </a:p>
        </p:txBody>
      </p:sp>
      <p:pic>
        <p:nvPicPr>
          <p:cNvPr id="5" name="Picture 4" descr="Many question marks on black background">
            <a:extLst>
              <a:ext uri="{FF2B5EF4-FFF2-40B4-BE49-F238E27FC236}">
                <a16:creationId xmlns:a16="http://schemas.microsoft.com/office/drawing/2014/main" id="{626F3C17-864B-5F78-4C40-281134DF3A2F}"/>
              </a:ext>
            </a:extLst>
          </p:cNvPr>
          <p:cNvPicPr>
            <a:picLocks noChangeAspect="1"/>
          </p:cNvPicPr>
          <p:nvPr/>
        </p:nvPicPr>
        <p:blipFill rotWithShape="1">
          <a:blip r:embed="rId2"/>
          <a:srcRect l="58839" r="7" b="7"/>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1814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5ED874-12BA-49B8-BF24-C0E405751515}"/>
              </a:ext>
            </a:extLst>
          </p:cNvPr>
          <p:cNvSpPr>
            <a:spLocks noGrp="1"/>
          </p:cNvSpPr>
          <p:nvPr>
            <p:ph type="title"/>
          </p:nvPr>
        </p:nvSpPr>
        <p:spPr>
          <a:xfrm>
            <a:off x="586478" y="1683756"/>
            <a:ext cx="3115265" cy="2396359"/>
          </a:xfrm>
        </p:spPr>
        <p:txBody>
          <a:bodyPr anchor="b">
            <a:normAutofit/>
          </a:bodyPr>
          <a:lstStyle/>
          <a:p>
            <a:pPr algn="r"/>
            <a:r>
              <a:rPr lang="en-US" sz="3700">
                <a:solidFill>
                  <a:srgbClr val="FFFFFF"/>
                </a:solidFill>
                <a:latin typeface="Calibri"/>
                <a:cs typeface="Calibri"/>
              </a:rPr>
              <a:t>Categorical variables can be divided into two categories</a:t>
            </a:r>
            <a:endParaRPr lang="en-US" sz="3700">
              <a:solidFill>
                <a:srgbClr val="FFFFFF"/>
              </a:solidFill>
            </a:endParaRPr>
          </a:p>
        </p:txBody>
      </p:sp>
      <p:graphicFrame>
        <p:nvGraphicFramePr>
          <p:cNvPr id="5" name="Content Placeholder 2">
            <a:extLst>
              <a:ext uri="{FF2B5EF4-FFF2-40B4-BE49-F238E27FC236}">
                <a16:creationId xmlns:a16="http://schemas.microsoft.com/office/drawing/2014/main" id="{85E5A730-B761-CD8F-EAB6-018780B94BAD}"/>
              </a:ext>
            </a:extLst>
          </p:cNvPr>
          <p:cNvGraphicFramePr>
            <a:graphicFrameLocks noGrp="1"/>
          </p:cNvGraphicFramePr>
          <p:nvPr>
            <p:ph idx="1"/>
            <p:extLst>
              <p:ext uri="{D42A27DB-BD31-4B8C-83A1-F6EECF244321}">
                <p14:modId xmlns:p14="http://schemas.microsoft.com/office/powerpoint/2010/main" val="1746957376"/>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205296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AD667-887C-C7EC-7F91-73CF4290C793}"/>
              </a:ext>
            </a:extLst>
          </p:cNvPr>
          <p:cNvSpPr>
            <a:spLocks noGrp="1"/>
          </p:cNvSpPr>
          <p:nvPr>
            <p:ph type="title"/>
          </p:nvPr>
        </p:nvSpPr>
        <p:spPr>
          <a:xfrm>
            <a:off x="4965430" y="629268"/>
            <a:ext cx="6586491" cy="660930"/>
          </a:xfrm>
        </p:spPr>
        <p:txBody>
          <a:bodyPr anchor="b">
            <a:normAutofit/>
          </a:bodyPr>
          <a:lstStyle/>
          <a:p>
            <a:r>
              <a:rPr lang="en-US" sz="4100">
                <a:cs typeface="Calibri Light"/>
              </a:rPr>
              <a:t>Types of Encoding techniques</a:t>
            </a:r>
            <a:endParaRPr lang="en-US" sz="4100"/>
          </a:p>
        </p:txBody>
      </p:sp>
      <p:sp>
        <p:nvSpPr>
          <p:cNvPr id="3" name="Content Placeholder 2">
            <a:extLst>
              <a:ext uri="{FF2B5EF4-FFF2-40B4-BE49-F238E27FC236}">
                <a16:creationId xmlns:a16="http://schemas.microsoft.com/office/drawing/2014/main" id="{D61571D5-988D-43A6-5EB3-A8C641052BB7}"/>
              </a:ext>
            </a:extLst>
          </p:cNvPr>
          <p:cNvSpPr>
            <a:spLocks noGrp="1"/>
          </p:cNvSpPr>
          <p:nvPr>
            <p:ph idx="1"/>
          </p:nvPr>
        </p:nvSpPr>
        <p:spPr>
          <a:xfrm>
            <a:off x="4965431" y="2282093"/>
            <a:ext cx="6586489" cy="4439956"/>
          </a:xfrm>
        </p:spPr>
        <p:txBody>
          <a:bodyPr vert="horz" lIns="91440" tIns="45720" rIns="91440" bIns="45720" rtlCol="0" anchor="t">
            <a:normAutofit lnSpcReduction="10000"/>
          </a:bodyPr>
          <a:lstStyle/>
          <a:p>
            <a:r>
              <a:rPr lang="en-US" sz="1100" dirty="0">
                <a:ea typeface="+mn-lt"/>
                <a:cs typeface="+mn-lt"/>
              </a:rPr>
              <a:t>One-hot Encoding</a:t>
            </a:r>
            <a:endParaRPr lang="en-US" sz="1100">
              <a:cs typeface="Calibri" panose="020F0502020204030204"/>
            </a:endParaRPr>
          </a:p>
          <a:p>
            <a:r>
              <a:rPr lang="en-US" sz="1100" dirty="0">
                <a:ea typeface="+mn-lt"/>
                <a:cs typeface="+mn-lt"/>
              </a:rPr>
              <a:t>Label Encoding</a:t>
            </a:r>
            <a:endParaRPr lang="en-US" sz="1100">
              <a:cs typeface="Calibri"/>
            </a:endParaRPr>
          </a:p>
          <a:p>
            <a:r>
              <a:rPr lang="en-US" sz="1100" dirty="0">
                <a:ea typeface="+mn-lt"/>
                <a:cs typeface="+mn-lt"/>
              </a:rPr>
              <a:t>Ordinal Encoding</a:t>
            </a:r>
            <a:endParaRPr lang="en-US" sz="1100">
              <a:cs typeface="Calibri"/>
            </a:endParaRPr>
          </a:p>
          <a:p>
            <a:r>
              <a:rPr lang="en-US" sz="1100" dirty="0">
                <a:ea typeface="+mn-lt"/>
                <a:cs typeface="+mn-lt"/>
              </a:rPr>
              <a:t>Helmert Encoding</a:t>
            </a:r>
            <a:endParaRPr lang="en-US" sz="1100">
              <a:cs typeface="Calibri"/>
            </a:endParaRPr>
          </a:p>
          <a:p>
            <a:r>
              <a:rPr lang="en-US" sz="1100" dirty="0">
                <a:ea typeface="+mn-lt"/>
                <a:cs typeface="+mn-lt"/>
              </a:rPr>
              <a:t>Binary Encoding</a:t>
            </a:r>
            <a:endParaRPr lang="en-US" sz="1100">
              <a:cs typeface="Calibri"/>
            </a:endParaRPr>
          </a:p>
          <a:p>
            <a:r>
              <a:rPr lang="en-US" sz="1100" dirty="0">
                <a:ea typeface="+mn-lt"/>
                <a:cs typeface="+mn-lt"/>
              </a:rPr>
              <a:t>Frequency Encoding</a:t>
            </a:r>
            <a:endParaRPr lang="en-US" sz="1100">
              <a:cs typeface="Calibri"/>
            </a:endParaRPr>
          </a:p>
          <a:p>
            <a:r>
              <a:rPr lang="en-US" sz="1100" dirty="0">
                <a:ea typeface="+mn-lt"/>
                <a:cs typeface="+mn-lt"/>
              </a:rPr>
              <a:t>Mean Encoding (used for </a:t>
            </a:r>
            <a:r>
              <a:rPr lang="en-US" sz="1100" dirty="0" err="1">
                <a:ea typeface="+mn-lt"/>
                <a:cs typeface="+mn-lt"/>
              </a:rPr>
              <a:t>Pincode</a:t>
            </a:r>
            <a:r>
              <a:rPr lang="en-US" sz="1100" dirty="0">
                <a:ea typeface="+mn-lt"/>
                <a:cs typeface="+mn-lt"/>
              </a:rPr>
              <a:t>)</a:t>
            </a:r>
            <a:endParaRPr lang="en-US" sz="1100" dirty="0">
              <a:cs typeface="Calibri"/>
            </a:endParaRPr>
          </a:p>
          <a:p>
            <a:r>
              <a:rPr lang="en-US" sz="1100" dirty="0">
                <a:ea typeface="+mn-lt"/>
                <a:cs typeface="+mn-lt"/>
              </a:rPr>
              <a:t>Weight of Evidence Encoding</a:t>
            </a:r>
            <a:endParaRPr lang="en-US" sz="1100">
              <a:cs typeface="Calibri"/>
            </a:endParaRPr>
          </a:p>
          <a:p>
            <a:r>
              <a:rPr lang="en-US" sz="1100" dirty="0">
                <a:ea typeface="+mn-lt"/>
                <a:cs typeface="+mn-lt"/>
              </a:rPr>
              <a:t>Probability Ratio Encoding</a:t>
            </a:r>
            <a:endParaRPr lang="en-US" sz="1100">
              <a:cs typeface="Calibri"/>
            </a:endParaRPr>
          </a:p>
          <a:p>
            <a:r>
              <a:rPr lang="en-US" sz="1100" dirty="0">
                <a:ea typeface="+mn-lt"/>
                <a:cs typeface="+mn-lt"/>
              </a:rPr>
              <a:t>Hashing Encoding</a:t>
            </a:r>
            <a:endParaRPr lang="en-US" sz="1100">
              <a:cs typeface="Calibri"/>
            </a:endParaRPr>
          </a:p>
          <a:p>
            <a:r>
              <a:rPr lang="en-US" sz="1100" dirty="0">
                <a:ea typeface="+mn-lt"/>
                <a:cs typeface="+mn-lt"/>
              </a:rPr>
              <a:t>Backward Difference Encoding</a:t>
            </a:r>
            <a:endParaRPr lang="en-US" sz="1100">
              <a:cs typeface="Calibri"/>
            </a:endParaRPr>
          </a:p>
          <a:p>
            <a:r>
              <a:rPr lang="en-US" sz="1100" dirty="0">
                <a:ea typeface="+mn-lt"/>
                <a:cs typeface="+mn-lt"/>
              </a:rPr>
              <a:t>Leave One Out Encoding</a:t>
            </a:r>
            <a:endParaRPr lang="en-US" sz="1100">
              <a:cs typeface="Calibri"/>
            </a:endParaRPr>
          </a:p>
          <a:p>
            <a:r>
              <a:rPr lang="en-US" sz="1100" dirty="0">
                <a:ea typeface="+mn-lt"/>
                <a:cs typeface="+mn-lt"/>
              </a:rPr>
              <a:t>James-Stein Encoding</a:t>
            </a:r>
            <a:endParaRPr lang="en-US" sz="1100">
              <a:cs typeface="Calibri"/>
            </a:endParaRPr>
          </a:p>
          <a:p>
            <a:r>
              <a:rPr lang="en-US" sz="1100" dirty="0">
                <a:ea typeface="+mn-lt"/>
                <a:cs typeface="+mn-lt"/>
              </a:rPr>
              <a:t>M-estimator Encoding</a:t>
            </a:r>
            <a:endParaRPr lang="en-US" sz="1100">
              <a:cs typeface="Calibri"/>
            </a:endParaRPr>
          </a:p>
          <a:p>
            <a:r>
              <a:rPr lang="en-US" sz="1100" dirty="0">
                <a:ea typeface="+mn-lt"/>
                <a:cs typeface="+mn-lt"/>
              </a:rPr>
              <a:t>Thermometer Encoder</a:t>
            </a:r>
            <a:endParaRPr lang="en-US" sz="1100" dirty="0"/>
          </a:p>
          <a:p>
            <a:pPr marL="0" indent="0">
              <a:buNone/>
            </a:pPr>
            <a:endParaRPr lang="en-US" sz="700">
              <a:cs typeface="Calibri"/>
            </a:endParaRPr>
          </a:p>
          <a:p>
            <a:pPr marL="0" indent="0">
              <a:buNone/>
            </a:pPr>
            <a:r>
              <a:rPr lang="en-US" sz="700" dirty="0">
                <a:cs typeface="Calibri"/>
              </a:rPr>
              <a:t>Reference : </a:t>
            </a:r>
            <a:r>
              <a:rPr lang="en-US" sz="700" dirty="0">
                <a:ea typeface="+mn-lt"/>
                <a:cs typeface="+mn-lt"/>
              </a:rPr>
              <a:t>https://towardsdatascience.com/ways-to-handle-categorical-data-before-train-ml-models-with-implementation-ffc213dc84ec</a:t>
            </a:r>
            <a:endParaRPr lang="en-US" sz="700" dirty="0">
              <a:cs typeface="Calibri"/>
            </a:endParaRPr>
          </a:p>
          <a:p>
            <a:endParaRPr lang="en-US" sz="700">
              <a:cs typeface="Calibri"/>
            </a:endParaRPr>
          </a:p>
        </p:txBody>
      </p:sp>
      <p:pic>
        <p:nvPicPr>
          <p:cNvPr id="5" name="Picture 4" descr="A digital stock market graph">
            <a:extLst>
              <a:ext uri="{FF2B5EF4-FFF2-40B4-BE49-F238E27FC236}">
                <a16:creationId xmlns:a16="http://schemas.microsoft.com/office/drawing/2014/main" id="{F32D91B2-4C4F-1FF7-46F3-0B4B7E7DB267}"/>
              </a:ext>
            </a:extLst>
          </p:cNvPr>
          <p:cNvPicPr>
            <a:picLocks noChangeAspect="1"/>
          </p:cNvPicPr>
          <p:nvPr/>
        </p:nvPicPr>
        <p:blipFill rotWithShape="1">
          <a:blip r:embed="rId2"/>
          <a:srcRect l="43051" r="10972" b="-4"/>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22D7A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35348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D4A09-BAF9-B6CF-E402-E01743517C0D}"/>
              </a:ext>
            </a:extLst>
          </p:cNvPr>
          <p:cNvSpPr>
            <a:spLocks noGrp="1"/>
          </p:cNvSpPr>
          <p:nvPr>
            <p:ph type="title"/>
          </p:nvPr>
        </p:nvSpPr>
        <p:spPr>
          <a:xfrm>
            <a:off x="4965430" y="629268"/>
            <a:ext cx="6586491" cy="1286160"/>
          </a:xfrm>
        </p:spPr>
        <p:txBody>
          <a:bodyPr anchor="b">
            <a:normAutofit/>
          </a:bodyPr>
          <a:lstStyle/>
          <a:p>
            <a:r>
              <a:rPr lang="en-US" dirty="0">
                <a:cs typeface="Calibri Light"/>
              </a:rPr>
              <a:t>Using </a:t>
            </a:r>
            <a:r>
              <a:rPr lang="en-US" dirty="0" err="1">
                <a:cs typeface="Calibri Light"/>
              </a:rPr>
              <a:t>Get_dummies</a:t>
            </a:r>
            <a:endParaRPr lang="en-US" dirty="0" err="1"/>
          </a:p>
        </p:txBody>
      </p:sp>
      <p:sp>
        <p:nvSpPr>
          <p:cNvPr id="3" name="Content Placeholder 2">
            <a:extLst>
              <a:ext uri="{FF2B5EF4-FFF2-40B4-BE49-F238E27FC236}">
                <a16:creationId xmlns:a16="http://schemas.microsoft.com/office/drawing/2014/main" id="{3D91167F-5146-AFC7-1D90-63332D043C73}"/>
              </a:ext>
            </a:extLst>
          </p:cNvPr>
          <p:cNvSpPr>
            <a:spLocks noGrp="1"/>
          </p:cNvSpPr>
          <p:nvPr>
            <p:ph idx="1"/>
          </p:nvPr>
        </p:nvSpPr>
        <p:spPr>
          <a:xfrm>
            <a:off x="4965431" y="2438400"/>
            <a:ext cx="6586489" cy="3785419"/>
          </a:xfrm>
        </p:spPr>
        <p:txBody>
          <a:bodyPr vert="horz" lIns="91440" tIns="45720" rIns="91440" bIns="45720" rtlCol="0" anchor="t">
            <a:normAutofit/>
          </a:bodyPr>
          <a:lstStyle/>
          <a:p>
            <a:r>
              <a:rPr lang="en-US" sz="2000" dirty="0" err="1">
                <a:ea typeface="Calibri"/>
                <a:cs typeface="Calibri"/>
              </a:rPr>
              <a:t>Pd.get_dummies</a:t>
            </a:r>
            <a:r>
              <a:rPr lang="en-US" sz="2000" dirty="0">
                <a:ea typeface="Calibri"/>
                <a:cs typeface="Calibri"/>
              </a:rPr>
              <a:t>()</a:t>
            </a:r>
            <a:endParaRPr lang="en-US" sz="2000" dirty="0"/>
          </a:p>
        </p:txBody>
      </p:sp>
      <p:pic>
        <p:nvPicPr>
          <p:cNvPr id="5" name="Picture 4" descr="A robot using a laptop sitting on a blue chair">
            <a:extLst>
              <a:ext uri="{FF2B5EF4-FFF2-40B4-BE49-F238E27FC236}">
                <a16:creationId xmlns:a16="http://schemas.microsoft.com/office/drawing/2014/main" id="{F031A0A0-A7B3-B5A6-4531-D1DBC2D7E303}"/>
              </a:ext>
            </a:extLst>
          </p:cNvPr>
          <p:cNvPicPr>
            <a:picLocks noChangeAspect="1"/>
          </p:cNvPicPr>
          <p:nvPr/>
        </p:nvPicPr>
        <p:blipFill rotWithShape="1">
          <a:blip r:embed="rId2"/>
          <a:srcRect l="57409" r="4568" b="-2"/>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4F6F9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83240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B56DF-DBAD-2DB5-BED0-8ACD9145E9A9}"/>
              </a:ext>
            </a:extLst>
          </p:cNvPr>
          <p:cNvSpPr>
            <a:spLocks noGrp="1"/>
          </p:cNvSpPr>
          <p:nvPr>
            <p:ph type="title"/>
          </p:nvPr>
        </p:nvSpPr>
        <p:spPr/>
        <p:txBody>
          <a:bodyPr/>
          <a:lstStyle/>
          <a:p>
            <a:endParaRPr lang="en-US"/>
          </a:p>
        </p:txBody>
      </p:sp>
      <p:pic>
        <p:nvPicPr>
          <p:cNvPr id="4" name="Picture 4">
            <a:extLst>
              <a:ext uri="{FF2B5EF4-FFF2-40B4-BE49-F238E27FC236}">
                <a16:creationId xmlns:a16="http://schemas.microsoft.com/office/drawing/2014/main" id="{7B59C0B7-C7D0-B760-966A-522C5298A7D3}"/>
              </a:ext>
            </a:extLst>
          </p:cNvPr>
          <p:cNvPicPr>
            <a:picLocks noGrp="1" noChangeAspect="1"/>
          </p:cNvPicPr>
          <p:nvPr>
            <p:ph idx="1"/>
          </p:nvPr>
        </p:nvPicPr>
        <p:blipFill>
          <a:blip r:embed="rId2"/>
          <a:stretch>
            <a:fillRect/>
          </a:stretch>
        </p:blipFill>
        <p:spPr>
          <a:xfrm>
            <a:off x="2610045" y="569935"/>
            <a:ext cx="6016727" cy="5918267"/>
          </a:xfrm>
        </p:spPr>
      </p:pic>
    </p:spTree>
    <p:extLst>
      <p:ext uri="{BB962C8B-B14F-4D97-AF65-F5344CB8AC3E}">
        <p14:creationId xmlns:p14="http://schemas.microsoft.com/office/powerpoint/2010/main" val="27738451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861F4-1444-EB8A-A7D5-97F312A61105}"/>
              </a:ext>
            </a:extLst>
          </p:cNvPr>
          <p:cNvSpPr>
            <a:spLocks noGrp="1"/>
          </p:cNvSpPr>
          <p:nvPr>
            <p:ph type="title"/>
          </p:nvPr>
        </p:nvSpPr>
        <p:spPr/>
        <p:txBody>
          <a:bodyPr/>
          <a:lstStyle/>
          <a:p>
            <a:r>
              <a:rPr lang="en-US" dirty="0">
                <a:ea typeface="Calibri Light"/>
                <a:cs typeface="Calibri Light"/>
              </a:rPr>
              <a:t>Feature Importance</a:t>
            </a:r>
            <a:endParaRPr lang="en-US" dirty="0"/>
          </a:p>
        </p:txBody>
      </p:sp>
      <p:sp>
        <p:nvSpPr>
          <p:cNvPr id="3" name="Content Placeholder 2">
            <a:extLst>
              <a:ext uri="{FF2B5EF4-FFF2-40B4-BE49-F238E27FC236}">
                <a16:creationId xmlns:a16="http://schemas.microsoft.com/office/drawing/2014/main" id="{6161F486-9357-E077-63AD-E7815B401AF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509732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32D07-9075-F8F8-5D72-A9CE54BD891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B5FE154-17BE-EB97-C11D-6E4CFCEBD04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3456389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5C5AF-DDE2-A19D-A33D-DC4D0C32531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24C7DE1-8B44-EABE-6E5C-09A3CFC5FA3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38733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E10C76F-BC6D-178B-3D79-D90626F8D0A3}"/>
              </a:ext>
            </a:extLst>
          </p:cNvPr>
          <p:cNvSpPr>
            <a:spLocks noGrp="1"/>
          </p:cNvSpPr>
          <p:nvPr>
            <p:ph type="title"/>
          </p:nvPr>
        </p:nvSpPr>
        <p:spPr>
          <a:xfrm>
            <a:off x="524741" y="620392"/>
            <a:ext cx="3808268" cy="5504688"/>
          </a:xfrm>
        </p:spPr>
        <p:txBody>
          <a:bodyPr>
            <a:normAutofit/>
          </a:bodyPr>
          <a:lstStyle/>
          <a:p>
            <a:r>
              <a:rPr lang="en-US" sz="6000">
                <a:solidFill>
                  <a:schemeClr val="bg1"/>
                </a:solidFill>
                <a:ea typeface="+mj-lt"/>
                <a:cs typeface="+mj-lt"/>
              </a:rPr>
              <a:t>Read a dataset.</a:t>
            </a:r>
            <a:endParaRPr lang="en-US" sz="6000">
              <a:solidFill>
                <a:schemeClr val="bg1"/>
              </a:solidFill>
            </a:endParaRPr>
          </a:p>
        </p:txBody>
      </p:sp>
      <p:graphicFrame>
        <p:nvGraphicFramePr>
          <p:cNvPr id="5" name="Content Placeholder 2">
            <a:extLst>
              <a:ext uri="{FF2B5EF4-FFF2-40B4-BE49-F238E27FC236}">
                <a16:creationId xmlns:a16="http://schemas.microsoft.com/office/drawing/2014/main" id="{1E2AF88B-A744-6455-ED74-3A521AFA4A73}"/>
              </a:ext>
            </a:extLst>
          </p:cNvPr>
          <p:cNvGraphicFramePr>
            <a:graphicFrameLocks noGrp="1"/>
          </p:cNvGraphicFramePr>
          <p:nvPr>
            <p:ph idx="1"/>
            <p:extLst>
              <p:ext uri="{D42A27DB-BD31-4B8C-83A1-F6EECF244321}">
                <p14:modId xmlns:p14="http://schemas.microsoft.com/office/powerpoint/2010/main" val="252178895"/>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33773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3395C-9F71-5E3F-7DD9-12C73627346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A7BBD06-2394-6849-BEB4-F4A6C2EDE4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535909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14E1-5970-12C7-250C-016303B8844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6A2305B-ED2F-D47E-FCC9-61D5840DC92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905095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E378A-5CB2-4904-05C7-CA0C00B41D8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247A18-5719-3A38-14FF-FBFCFBE8B7A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550678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2B3B4-CC2A-0A8E-003A-F43353E2560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5B5DFDB-99B2-E745-1E90-E66201F9502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055327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88309-618D-E10B-482E-81DFEF2158E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CE10C05-F9B1-4718-A209-57274B6984F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45723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D24F8-0203-B90E-F5E7-1BE28C5FF72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0987B89-5C72-4296-3A9F-7B6FF8EED32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844226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483FE-6764-BCFD-4F56-FCBDECAB540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7855752-0E90-CA34-0F82-C8F709B7D44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84575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F3DF-C75C-BFCE-626A-E0376090434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7129CD3-6D70-9A80-45CE-A5513304C65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73318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EE2CB-FC2E-4B95-260B-E15E3178F4F5}"/>
              </a:ext>
            </a:extLst>
          </p:cNvPr>
          <p:cNvSpPr>
            <a:spLocks noGrp="1"/>
          </p:cNvSpPr>
          <p:nvPr>
            <p:ph type="title"/>
          </p:nvPr>
        </p:nvSpPr>
        <p:spPr>
          <a:xfrm>
            <a:off x="4965430" y="629268"/>
            <a:ext cx="6586491" cy="1286160"/>
          </a:xfrm>
        </p:spPr>
        <p:txBody>
          <a:bodyPr anchor="b">
            <a:normAutofit/>
          </a:bodyPr>
          <a:lstStyle/>
          <a:p>
            <a:r>
              <a:rPr lang="en-US" dirty="0">
                <a:cs typeface="Calibri Light"/>
              </a:rPr>
              <a:t>Basic checking</a:t>
            </a:r>
            <a:endParaRPr lang="en-US" dirty="0"/>
          </a:p>
        </p:txBody>
      </p:sp>
      <p:sp>
        <p:nvSpPr>
          <p:cNvPr id="3" name="Content Placeholder 2">
            <a:extLst>
              <a:ext uri="{FF2B5EF4-FFF2-40B4-BE49-F238E27FC236}">
                <a16:creationId xmlns:a16="http://schemas.microsoft.com/office/drawing/2014/main" id="{CC76F6C3-330D-F80C-4D57-5C7727390E69}"/>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2000">
                <a:cs typeface="Calibri"/>
              </a:rPr>
              <a:t>Df.head()</a:t>
            </a:r>
          </a:p>
          <a:p>
            <a:r>
              <a:rPr lang="en-US" sz="2000">
                <a:cs typeface="Calibri"/>
              </a:rPr>
              <a:t>Df.info()</a:t>
            </a:r>
            <a:endParaRPr lang="en-US" sz="2000"/>
          </a:p>
          <a:p>
            <a:r>
              <a:rPr lang="en-US" sz="2000">
                <a:cs typeface="Calibri"/>
              </a:rPr>
              <a:t>Df.shape</a:t>
            </a:r>
          </a:p>
          <a:p>
            <a:r>
              <a:rPr lang="en-US" sz="2000">
                <a:cs typeface="Calibri"/>
              </a:rPr>
              <a:t>Df.describe()</a:t>
            </a:r>
          </a:p>
        </p:txBody>
      </p:sp>
      <p:pic>
        <p:nvPicPr>
          <p:cNvPr id="5" name="Picture 4" descr="Scan of a human brain in a neurology clinic">
            <a:extLst>
              <a:ext uri="{FF2B5EF4-FFF2-40B4-BE49-F238E27FC236}">
                <a16:creationId xmlns:a16="http://schemas.microsoft.com/office/drawing/2014/main" id="{5C2D2E8B-EB47-AA70-9B71-49855CA0F4BB}"/>
              </a:ext>
            </a:extLst>
          </p:cNvPr>
          <p:cNvPicPr>
            <a:picLocks noChangeAspect="1"/>
          </p:cNvPicPr>
          <p:nvPr/>
        </p:nvPicPr>
        <p:blipFill rotWithShape="1">
          <a:blip r:embed="rId2"/>
          <a:srcRect l="48968" r="338" b="4"/>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82EBF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8815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78176-A059-7DED-E330-E6E4E9611E8F}"/>
              </a:ext>
            </a:extLst>
          </p:cNvPr>
          <p:cNvSpPr>
            <a:spLocks noGrp="1"/>
          </p:cNvSpPr>
          <p:nvPr>
            <p:ph type="title"/>
          </p:nvPr>
        </p:nvSpPr>
        <p:spPr>
          <a:xfrm>
            <a:off x="4965430" y="629268"/>
            <a:ext cx="6586491" cy="1286160"/>
          </a:xfrm>
        </p:spPr>
        <p:txBody>
          <a:bodyPr anchor="b">
            <a:normAutofit/>
          </a:bodyPr>
          <a:lstStyle/>
          <a:p>
            <a:r>
              <a:rPr lang="en-US" dirty="0">
                <a:cs typeface="Calibri Light"/>
              </a:rPr>
              <a:t>Checking missing values</a:t>
            </a:r>
            <a:endParaRPr lang="en-US" dirty="0"/>
          </a:p>
        </p:txBody>
      </p:sp>
      <p:sp>
        <p:nvSpPr>
          <p:cNvPr id="3" name="Content Placeholder 2">
            <a:extLst>
              <a:ext uri="{FF2B5EF4-FFF2-40B4-BE49-F238E27FC236}">
                <a16:creationId xmlns:a16="http://schemas.microsoft.com/office/drawing/2014/main" id="{3C7F0586-01CC-8B75-8833-A71AA8E0A2AD}"/>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2000">
                <a:cs typeface="Calibri"/>
              </a:rPr>
              <a:t>What is missing values?</a:t>
            </a:r>
          </a:p>
          <a:p>
            <a:r>
              <a:rPr lang="en-US" sz="2000">
                <a:cs typeface="Calibri"/>
              </a:rPr>
              <a:t>How it is represented?</a:t>
            </a:r>
          </a:p>
          <a:p>
            <a:r>
              <a:rPr lang="en-US" sz="2000"/>
              <a:t>Why Is Data Missing From The Dataset ?</a:t>
            </a:r>
            <a:endParaRPr lang="en-US" sz="2000">
              <a:cs typeface="Calibri"/>
            </a:endParaRPr>
          </a:p>
          <a:p>
            <a:r>
              <a:rPr lang="en-US" sz="2000"/>
              <a:t>Types Of Missing Value</a:t>
            </a:r>
            <a:endParaRPr lang="en-US" sz="2000">
              <a:cs typeface="Calibri"/>
            </a:endParaRPr>
          </a:p>
          <a:p>
            <a:endParaRPr lang="en-US" sz="2000">
              <a:cs typeface="Calibri"/>
            </a:endParaRPr>
          </a:p>
          <a:p>
            <a:endParaRPr lang="en-US" sz="2000">
              <a:cs typeface="Calibri"/>
            </a:endParaRPr>
          </a:p>
        </p:txBody>
      </p:sp>
      <p:pic>
        <p:nvPicPr>
          <p:cNvPr id="5" name="Picture 4" descr="Sticky notes with question marks">
            <a:extLst>
              <a:ext uri="{FF2B5EF4-FFF2-40B4-BE49-F238E27FC236}">
                <a16:creationId xmlns:a16="http://schemas.microsoft.com/office/drawing/2014/main" id="{0528A4BE-C8BA-EF3E-4EA4-AE9CA7F55ACE}"/>
              </a:ext>
            </a:extLst>
          </p:cNvPr>
          <p:cNvPicPr>
            <a:picLocks noChangeAspect="1"/>
          </p:cNvPicPr>
          <p:nvPr/>
        </p:nvPicPr>
        <p:blipFill rotWithShape="1">
          <a:blip r:embed="rId2"/>
          <a:srcRect l="30515" r="24432" b="-3"/>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76CA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2127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FAE91-1E2C-7D76-686F-3F9E28DFD722}"/>
              </a:ext>
            </a:extLst>
          </p:cNvPr>
          <p:cNvSpPr>
            <a:spLocks noGrp="1"/>
          </p:cNvSpPr>
          <p:nvPr>
            <p:ph type="title"/>
          </p:nvPr>
        </p:nvSpPr>
        <p:spPr>
          <a:xfrm>
            <a:off x="4965430" y="629268"/>
            <a:ext cx="6586491" cy="1286160"/>
          </a:xfrm>
        </p:spPr>
        <p:txBody>
          <a:bodyPr anchor="b">
            <a:normAutofit/>
          </a:bodyPr>
          <a:lstStyle/>
          <a:p>
            <a:r>
              <a:rPr lang="en-US" dirty="0"/>
              <a:t>Types Of Missing Value</a:t>
            </a:r>
            <a:endParaRPr lang="en-US"/>
          </a:p>
          <a:p>
            <a:endParaRPr lang="en-US" dirty="0">
              <a:cs typeface="Calibri Light"/>
            </a:endParaRPr>
          </a:p>
        </p:txBody>
      </p:sp>
      <p:pic>
        <p:nvPicPr>
          <p:cNvPr id="6" name="Picture 5">
            <a:extLst>
              <a:ext uri="{FF2B5EF4-FFF2-40B4-BE49-F238E27FC236}">
                <a16:creationId xmlns:a16="http://schemas.microsoft.com/office/drawing/2014/main" id="{6CC23241-23BA-1C64-8F2A-ED8200A5AF20}"/>
              </a:ext>
            </a:extLst>
          </p:cNvPr>
          <p:cNvPicPr>
            <a:picLocks noChangeAspect="1"/>
          </p:cNvPicPr>
          <p:nvPr/>
        </p:nvPicPr>
        <p:blipFill rotWithShape="1">
          <a:blip r:embed="rId2"/>
          <a:srcRect l="40076" r="11600" b="-9"/>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157B3"/>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F5DC42B1-DFEE-B117-31A2-5EB4D9E758E5}"/>
              </a:ext>
            </a:extLst>
          </p:cNvPr>
          <p:cNvGraphicFramePr>
            <a:graphicFrameLocks noGrp="1"/>
          </p:cNvGraphicFramePr>
          <p:nvPr>
            <p:ph idx="1"/>
            <p:extLst>
              <p:ext uri="{D42A27DB-BD31-4B8C-83A1-F6EECF244321}">
                <p14:modId xmlns:p14="http://schemas.microsoft.com/office/powerpoint/2010/main" val="767238829"/>
              </p:ext>
            </p:extLst>
          </p:nvPr>
        </p:nvGraphicFramePr>
        <p:xfrm>
          <a:off x="4965431" y="2438400"/>
          <a:ext cx="6586489" cy="37854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88491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A530E-1FA1-2892-8C90-69684AA8589D}"/>
              </a:ext>
            </a:extLst>
          </p:cNvPr>
          <p:cNvSpPr>
            <a:spLocks noGrp="1"/>
          </p:cNvSpPr>
          <p:nvPr>
            <p:ph type="title"/>
          </p:nvPr>
        </p:nvSpPr>
        <p:spPr>
          <a:xfrm>
            <a:off x="4965430" y="629268"/>
            <a:ext cx="6586491" cy="1286160"/>
          </a:xfrm>
        </p:spPr>
        <p:txBody>
          <a:bodyPr anchor="b">
            <a:normAutofit/>
          </a:bodyPr>
          <a:lstStyle/>
          <a:p>
            <a:r>
              <a:rPr lang="en-US" dirty="0">
                <a:cs typeface="Calibri Light"/>
              </a:rPr>
              <a:t>MCAR</a:t>
            </a:r>
            <a:endParaRPr lang="en-US" dirty="0"/>
          </a:p>
        </p:txBody>
      </p:sp>
      <p:sp>
        <p:nvSpPr>
          <p:cNvPr id="3" name="Content Placeholder 2">
            <a:extLst>
              <a:ext uri="{FF2B5EF4-FFF2-40B4-BE49-F238E27FC236}">
                <a16:creationId xmlns:a16="http://schemas.microsoft.com/office/drawing/2014/main" id="{AD66E6A4-2681-67DD-2D99-20DDC59BBFBA}"/>
              </a:ext>
            </a:extLst>
          </p:cNvPr>
          <p:cNvSpPr>
            <a:spLocks noGrp="1"/>
          </p:cNvSpPr>
          <p:nvPr>
            <p:ph idx="1"/>
          </p:nvPr>
        </p:nvSpPr>
        <p:spPr>
          <a:xfrm>
            <a:off x="4965431" y="2438400"/>
            <a:ext cx="6586489" cy="3785419"/>
          </a:xfrm>
        </p:spPr>
        <p:txBody>
          <a:bodyPr vert="horz" lIns="91440" tIns="45720" rIns="91440" bIns="45720" rtlCol="0">
            <a:normAutofit/>
          </a:bodyPr>
          <a:lstStyle/>
          <a:p>
            <a:r>
              <a:rPr lang="en-US" sz="1900">
                <a:ea typeface="+mn-lt"/>
                <a:cs typeface="+mn-lt"/>
              </a:rPr>
              <a:t>In MCAR, the probability of data being missing is the same for all the observations.</a:t>
            </a:r>
          </a:p>
          <a:p>
            <a:r>
              <a:rPr lang="en-US" sz="1900">
                <a:ea typeface="+mn-lt"/>
                <a:cs typeface="+mn-lt"/>
              </a:rPr>
              <a:t>In this case, there is no relationship between the missing data and any other values observed or unobserved (the data which is not recorded) within the given dataset.</a:t>
            </a:r>
          </a:p>
          <a:p>
            <a:r>
              <a:rPr lang="en-US" sz="1900">
                <a:ea typeface="+mn-lt"/>
                <a:cs typeface="+mn-lt"/>
              </a:rPr>
              <a:t>Missing values are completely independent of other data. There is no pattern.</a:t>
            </a:r>
          </a:p>
          <a:p>
            <a:r>
              <a:rPr lang="en-US" sz="1900">
                <a:ea typeface="+mn-lt"/>
                <a:cs typeface="+mn-lt"/>
              </a:rPr>
              <a:t>In the case of MCAR, the data could be missing due to human error, some system/equipment failure, loss of sample, or some unsatisfactory technicalities while recording the values.</a:t>
            </a:r>
          </a:p>
          <a:p>
            <a:r>
              <a:rPr lang="en-US" sz="1900">
                <a:ea typeface="+mn-lt"/>
                <a:cs typeface="+mn-lt"/>
              </a:rPr>
              <a:t>The advantage of such data is that the statistical analysis remains unbiased.</a:t>
            </a:r>
            <a:endParaRPr lang="en-US" sz="1900">
              <a:cs typeface="Calibri"/>
            </a:endParaRPr>
          </a:p>
          <a:p>
            <a:endParaRPr lang="en-US" sz="1900">
              <a:cs typeface="Calibri"/>
            </a:endParaRPr>
          </a:p>
          <a:p>
            <a:endParaRPr lang="en-US" sz="1900">
              <a:cs typeface="Calibri"/>
            </a:endParaRPr>
          </a:p>
        </p:txBody>
      </p:sp>
      <p:pic>
        <p:nvPicPr>
          <p:cNvPr id="5" name="Picture 4" descr="Financial graphs on a dark display">
            <a:extLst>
              <a:ext uri="{FF2B5EF4-FFF2-40B4-BE49-F238E27FC236}">
                <a16:creationId xmlns:a16="http://schemas.microsoft.com/office/drawing/2014/main" id="{4F18045F-8266-EFA6-AC38-13CF78AD40D4}"/>
              </a:ext>
            </a:extLst>
          </p:cNvPr>
          <p:cNvPicPr>
            <a:picLocks noChangeAspect="1"/>
          </p:cNvPicPr>
          <p:nvPr/>
        </p:nvPicPr>
        <p:blipFill rotWithShape="1">
          <a:blip r:embed="rId2"/>
          <a:srcRect l="26171" r="31584" b="4"/>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17B6C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2769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F80AB8-070D-DF5D-03D6-F11CB3EECC17}"/>
              </a:ext>
            </a:extLst>
          </p:cNvPr>
          <p:cNvSpPr>
            <a:spLocks noGrp="1"/>
          </p:cNvSpPr>
          <p:nvPr>
            <p:ph type="title"/>
          </p:nvPr>
        </p:nvSpPr>
        <p:spPr>
          <a:xfrm>
            <a:off x="586478" y="1683756"/>
            <a:ext cx="3115265" cy="2396359"/>
          </a:xfrm>
        </p:spPr>
        <p:txBody>
          <a:bodyPr anchor="b">
            <a:normAutofit/>
          </a:bodyPr>
          <a:lstStyle/>
          <a:p>
            <a:pPr algn="r"/>
            <a:r>
              <a:rPr lang="en-US" sz="4000">
                <a:solidFill>
                  <a:srgbClr val="FFFFFF"/>
                </a:solidFill>
                <a:cs typeface="Calibri Light"/>
              </a:rPr>
              <a:t>MAR</a:t>
            </a:r>
            <a:endParaRPr lang="en-US" sz="4000">
              <a:solidFill>
                <a:srgbClr val="FFFFFF"/>
              </a:solidFill>
            </a:endParaRPr>
          </a:p>
        </p:txBody>
      </p:sp>
      <p:graphicFrame>
        <p:nvGraphicFramePr>
          <p:cNvPr id="5" name="Content Placeholder 2">
            <a:extLst>
              <a:ext uri="{FF2B5EF4-FFF2-40B4-BE49-F238E27FC236}">
                <a16:creationId xmlns:a16="http://schemas.microsoft.com/office/drawing/2014/main" id="{DF84F37B-C3A6-E51E-F05A-54454BEC3C00}"/>
              </a:ext>
            </a:extLst>
          </p:cNvPr>
          <p:cNvGraphicFramePr>
            <a:graphicFrameLocks noGrp="1"/>
          </p:cNvGraphicFramePr>
          <p:nvPr>
            <p:ph idx="1"/>
            <p:extLst>
              <p:ext uri="{D42A27DB-BD31-4B8C-83A1-F6EECF244321}">
                <p14:modId xmlns:p14="http://schemas.microsoft.com/office/powerpoint/2010/main" val="2361895118"/>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8044503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47</Slides>
  <Notes>0</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office theme</vt:lpstr>
      <vt:lpstr>Exploratory Data Analysis</vt:lpstr>
      <vt:lpstr>Machine Learning Life Cycle</vt:lpstr>
      <vt:lpstr>What is EDA</vt:lpstr>
      <vt:lpstr>Read a dataset.</vt:lpstr>
      <vt:lpstr>Basic checking</vt:lpstr>
      <vt:lpstr>Checking missing values</vt:lpstr>
      <vt:lpstr>Types Of Missing Value </vt:lpstr>
      <vt:lpstr>MCAR</vt:lpstr>
      <vt:lpstr>MAR</vt:lpstr>
      <vt:lpstr>MNAR</vt:lpstr>
      <vt:lpstr>Detecting NaN value</vt:lpstr>
      <vt:lpstr>Handling Missing values</vt:lpstr>
      <vt:lpstr>Impute value </vt:lpstr>
      <vt:lpstr>Impute Categorical value</vt:lpstr>
      <vt:lpstr>Impute using KNNimputer</vt:lpstr>
      <vt:lpstr>Replace a value</vt:lpstr>
      <vt:lpstr>Use a model to impute</vt:lpstr>
      <vt:lpstr>Questions</vt:lpstr>
      <vt:lpstr>Outlier </vt:lpstr>
      <vt:lpstr>Common causes of outliers in machine learning include</vt:lpstr>
      <vt:lpstr>outlier detection methods </vt:lpstr>
      <vt:lpstr>How to handle Outlier</vt:lpstr>
      <vt:lpstr>Robust scalar</vt:lpstr>
      <vt:lpstr>Example of Outlier</vt:lpstr>
      <vt:lpstr>Univariate and Bivariate plot</vt:lpstr>
      <vt:lpstr>Need of Column Standardization</vt:lpstr>
      <vt:lpstr>Standardization</vt:lpstr>
      <vt:lpstr>Normalization</vt:lpstr>
      <vt:lpstr>Log transformation</vt:lpstr>
      <vt:lpstr>Square root transformation</vt:lpstr>
      <vt:lpstr>Treating categorical values</vt:lpstr>
      <vt:lpstr>Why do we need encoding?</vt:lpstr>
      <vt:lpstr>Categorical variables can be divided into two categories</vt:lpstr>
      <vt:lpstr>Types of Encoding techniques</vt:lpstr>
      <vt:lpstr>Using Get_dummies</vt:lpstr>
      <vt:lpstr>PowerPoint Presentation</vt:lpstr>
      <vt:lpstr>Feature Importance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470</cp:revision>
  <dcterms:created xsi:type="dcterms:W3CDTF">2023-01-18T12:16:34Z</dcterms:created>
  <dcterms:modified xsi:type="dcterms:W3CDTF">2023-01-22T16:45:47Z</dcterms:modified>
</cp:coreProperties>
</file>

<file path=docProps/thumbnail.jpeg>
</file>